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76" r:id="rId10"/>
    <p:sldId id="265" r:id="rId11"/>
    <p:sldId id="278" r:id="rId12"/>
    <p:sldId id="266" r:id="rId13"/>
    <p:sldId id="267" r:id="rId14"/>
    <p:sldId id="279" r:id="rId15"/>
    <p:sldId id="268" r:id="rId16"/>
    <p:sldId id="269" r:id="rId17"/>
    <p:sldId id="270" r:id="rId18"/>
    <p:sldId id="271" r:id="rId19"/>
    <p:sldId id="277" r:id="rId20"/>
    <p:sldId id="272" r:id="rId21"/>
    <p:sldId id="273" r:id="rId22"/>
    <p:sldId id="274" r:id="rId23"/>
    <p:sldId id="280" r:id="rId24"/>
    <p:sldId id="275" r:id="rId25"/>
    <p:sldId id="283" r:id="rId26"/>
    <p:sldId id="284" r:id="rId27"/>
    <p:sldId id="281" r:id="rId28"/>
    <p:sldId id="258" r:id="rId29"/>
    <p:sldId id="285" r:id="rId30"/>
    <p:sldId id="282"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05/02/2017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548680"/>
            <a:ext cx="7772400" cy="1486597"/>
          </a:xfrm>
        </p:spPr>
        <p:style>
          <a:lnRef idx="0">
            <a:schemeClr val="accent1"/>
          </a:lnRef>
          <a:fillRef idx="3">
            <a:schemeClr val="accent1"/>
          </a:fillRef>
          <a:effectRef idx="3">
            <a:schemeClr val="accent1"/>
          </a:effectRef>
          <a:fontRef idx="minor">
            <a:schemeClr val="lt1"/>
          </a:fontRef>
        </p:style>
        <p:txBody>
          <a:bodyPr/>
          <a:lstStyle/>
          <a:p>
            <a:r>
              <a:rPr lang="es-CO" i="1" dirty="0">
                <a:effectLst>
                  <a:outerShdw blurRad="38100" dist="38100" dir="2700000" algn="tl">
                    <a:srgbClr val="000000">
                      <a:alpha val="43137"/>
                    </a:srgbClr>
                  </a:outerShdw>
                </a:effectLst>
                <a:latin typeface="Bell MT" panose="02020503060305020303" pitchFamily="18" charset="0"/>
              </a:rPr>
              <a:t>INTOLERANCIA CRISTIANA</a:t>
            </a:r>
          </a:p>
        </p:txBody>
      </p:sp>
      <p:pic>
        <p:nvPicPr>
          <p:cNvPr id="4" name="Imagen 3"/>
          <p:cNvPicPr>
            <a:picLocks noChangeAspect="1"/>
          </p:cNvPicPr>
          <p:nvPr/>
        </p:nvPicPr>
        <p:blipFill>
          <a:blip r:embed="rId2"/>
          <a:stretch>
            <a:fillRect/>
          </a:stretch>
        </p:blipFill>
        <p:spPr>
          <a:xfrm>
            <a:off x="1763688" y="2348880"/>
            <a:ext cx="5400600" cy="3930575"/>
          </a:xfrm>
          <a:prstGeom prst="rect">
            <a:avLst/>
          </a:prstGeom>
        </p:spPr>
      </p:pic>
      <p:sp>
        <p:nvSpPr>
          <p:cNvPr id="5" name="Cerrar corchete 4"/>
          <p:cNvSpPr/>
          <p:nvPr/>
        </p:nvSpPr>
        <p:spPr>
          <a:xfrm rot="5400000">
            <a:off x="3963828" y="3059467"/>
            <a:ext cx="1000320" cy="5904656"/>
          </a:xfrm>
          <a:prstGeom prst="rightBracket">
            <a:avLst/>
          </a:prstGeom>
          <a:effectLst>
            <a:glow rad="2286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Tree>
    <p:extLst>
      <p:ext uri="{BB962C8B-B14F-4D97-AF65-F5344CB8AC3E}">
        <p14:creationId xmlns:p14="http://schemas.microsoft.com/office/powerpoint/2010/main" val="32346349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La persecución de los verdaderos cristianos.</a:t>
            </a:r>
          </a:p>
        </p:txBody>
      </p:sp>
      <p:pic>
        <p:nvPicPr>
          <p:cNvPr id="4" name="Imagen 3"/>
          <p:cNvPicPr>
            <a:picLocks noChangeAspect="1"/>
          </p:cNvPicPr>
          <p:nvPr/>
        </p:nvPicPr>
        <p:blipFill>
          <a:blip r:embed="rId2"/>
          <a:stretch>
            <a:fillRect/>
          </a:stretch>
        </p:blipFill>
        <p:spPr>
          <a:xfrm>
            <a:off x="1187625" y="1628800"/>
            <a:ext cx="6912768" cy="4824535"/>
          </a:xfrm>
          <a:prstGeom prst="rect">
            <a:avLst/>
          </a:prstGeom>
          <a:scene3d>
            <a:camera prst="orthographicFront"/>
            <a:lightRig rig="threePt" dir="t"/>
          </a:scene3d>
          <a:sp3d>
            <a:bevelT prst="slope"/>
          </a:sp3d>
        </p:spPr>
      </p:pic>
      <p:sp>
        <p:nvSpPr>
          <p:cNvPr id="3" name="Rectángulo 2"/>
          <p:cNvSpPr/>
          <p:nvPr/>
        </p:nvSpPr>
        <p:spPr>
          <a:xfrm>
            <a:off x="2051721" y="1772816"/>
            <a:ext cx="5184576" cy="70788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lgn="ctr"/>
            <a:r>
              <a:rPr lang="es-CO" sz="2000" b="1" dirty="0">
                <a:solidFill>
                  <a:schemeClr val="tx1"/>
                </a:solidFill>
              </a:rPr>
              <a:t>Que te quede bien claro que aquí no vamos a soportar gente intolerante como tu</a:t>
            </a:r>
          </a:p>
        </p:txBody>
      </p:sp>
    </p:spTree>
    <p:extLst>
      <p:ext uri="{BB962C8B-B14F-4D97-AF65-F5344CB8AC3E}">
        <p14:creationId xmlns:p14="http://schemas.microsoft.com/office/powerpoint/2010/main" val="33453240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228600">
              <a:schemeClr val="accent4">
                <a:satMod val="175000"/>
                <a:alpha val="4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fontScale="85000" lnSpcReduction="10000"/>
          </a:bodyPr>
          <a:lstStyle/>
          <a:p>
            <a:pPr marL="0" indent="0" algn="ctr">
              <a:buNone/>
            </a:pPr>
            <a:r>
              <a:rPr lang="es-CO" dirty="0"/>
              <a:t>La predicción de Jesús recogida por </a:t>
            </a:r>
            <a:r>
              <a:rPr lang="es-CO" dirty="0">
                <a:solidFill>
                  <a:srgbClr val="FF0000"/>
                </a:solidFill>
              </a:rPr>
              <a:t>(Mateo 10:22) </a:t>
            </a:r>
            <a:r>
              <a:rPr lang="es-CO" dirty="0"/>
              <a:t>dice: "</a:t>
            </a:r>
            <a:r>
              <a:rPr lang="es-CO" b="1" i="1" dirty="0"/>
              <a:t>Y seréis aborrecidos de todos por causa de mi nombre; mas el que persevere hasta el fin, éste será salvo</a:t>
            </a:r>
            <a:r>
              <a:rPr lang="es-CO" dirty="0"/>
              <a:t>.“</a:t>
            </a:r>
          </a:p>
          <a:p>
            <a:pPr marL="0" indent="0" algn="ctr">
              <a:buNone/>
            </a:pPr>
            <a:r>
              <a:rPr lang="es-CO" dirty="0"/>
              <a:t> </a:t>
            </a:r>
            <a:r>
              <a:rPr lang="es-CO" dirty="0">
                <a:solidFill>
                  <a:srgbClr val="FF0000"/>
                </a:solidFill>
              </a:rPr>
              <a:t>Esta predicción no podía tener un cumplimiento más literal, Ni más amplio. Los cristianos han sido objeto de aborrecimiento y persecución en todos los tiempos, incluido el nuestro. </a:t>
            </a:r>
          </a:p>
          <a:p>
            <a:pPr marL="0" indent="0" algn="ctr">
              <a:buNone/>
            </a:pPr>
            <a:r>
              <a:rPr lang="es-CO" dirty="0">
                <a:solidFill>
                  <a:srgbClr val="FF0000"/>
                </a:solidFill>
              </a:rPr>
              <a:t>Tanto es así que muchísimas iglesias bíblicas cristianas ya están recibiendo amenazas de demandas por parte de grupos anti-bíblicos [</a:t>
            </a:r>
            <a:r>
              <a:rPr lang="es-CO" u="sng" dirty="0">
                <a:solidFill>
                  <a:srgbClr val="FF0000"/>
                </a:solidFill>
              </a:rPr>
              <a:t>católicos, budistas, musulmanes y otros grupos abiertamente satánicos</a:t>
            </a:r>
            <a:r>
              <a:rPr lang="es-CO" dirty="0">
                <a:solidFill>
                  <a:srgbClr val="FF0000"/>
                </a:solidFill>
              </a:rPr>
              <a:t>]. </a:t>
            </a:r>
          </a:p>
          <a:p>
            <a:pPr marL="0" indent="0" algn="ctr">
              <a:buNone/>
            </a:pPr>
            <a:r>
              <a:rPr lang="es-CO" dirty="0"/>
              <a:t>Sin embargo los cristianos verdaderos debemos mantenernos firmes ateniéndonos a las palabras de Jesús: según </a:t>
            </a:r>
            <a:r>
              <a:rPr lang="es-CO" dirty="0">
                <a:solidFill>
                  <a:srgbClr val="FF0000"/>
                </a:solidFill>
              </a:rPr>
              <a:t>Mateo 10:26-33 </a:t>
            </a:r>
            <a:r>
              <a:rPr lang="es-CO" dirty="0"/>
              <a:t>"</a:t>
            </a:r>
            <a:r>
              <a:rPr lang="es-CO" b="1" i="1" dirty="0"/>
              <a:t>No temáis a los que matan el cuerpo, mas el alma no pueden matar</a:t>
            </a:r>
            <a:r>
              <a:rPr lang="es-CO" dirty="0"/>
              <a:t>". Léase todo el texto.</a:t>
            </a:r>
          </a:p>
          <a:p>
            <a:endParaRPr lang="es-CO" dirty="0"/>
          </a:p>
          <a:p>
            <a:endParaRPr lang="es-CO" dirty="0"/>
          </a:p>
          <a:p>
            <a:endParaRPr lang="es-CO" dirty="0"/>
          </a:p>
        </p:txBody>
      </p:sp>
    </p:spTree>
    <p:extLst>
      <p:ext uri="{BB962C8B-B14F-4D97-AF65-F5344CB8AC3E}">
        <p14:creationId xmlns:p14="http://schemas.microsoft.com/office/powerpoint/2010/main" val="214107414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101600">
              <a:schemeClr val="tx1">
                <a:alpha val="6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lnSpcReduction="10000"/>
          </a:bodyPr>
          <a:lstStyle/>
          <a:p>
            <a:pPr marL="0" indent="0" algn="ctr">
              <a:buNone/>
            </a:pPr>
            <a:r>
              <a:rPr lang="es-CO" dirty="0"/>
              <a:t>“</a:t>
            </a:r>
            <a:r>
              <a:rPr lang="es-CO" sz="3000" b="1" i="1" dirty="0"/>
              <a:t>Bienaventurados sois cuando por mi causa os vituperen y os persigan, y digan toda clase de mal contra vosotros, mintiendo. Gozaos y alegraos, porque vuestro galardón es grande en los cielos; porque así persiguieron a los profetas que fueron antes de vosotros</a:t>
            </a:r>
            <a:r>
              <a:rPr lang="es-CO" sz="3000" dirty="0"/>
              <a:t>”. </a:t>
            </a:r>
            <a:r>
              <a:rPr lang="es-CO" sz="3000" dirty="0">
                <a:solidFill>
                  <a:srgbClr val="FF0000"/>
                </a:solidFill>
              </a:rPr>
              <a:t>(Mateo 5:11,12) </a:t>
            </a:r>
            <a:endParaRPr lang="es-CO" dirty="0">
              <a:solidFill>
                <a:srgbClr val="FF0000"/>
              </a:solidFill>
            </a:endParaRPr>
          </a:p>
          <a:p>
            <a:pPr marL="800100" lvl="2" indent="0" algn="ctr">
              <a:buNone/>
            </a:pPr>
            <a:endParaRPr lang="es-CO" dirty="0"/>
          </a:p>
          <a:p>
            <a:pPr marL="800100" lvl="2" indent="0" algn="ctr">
              <a:buNone/>
            </a:pPr>
            <a:r>
              <a:rPr lang="es-CO" dirty="0"/>
              <a:t>Históricamente la Iglesia surgió del odio del grupo religioso mayoritario que llevó a su Fundador y Piedra Angular, a Jesucristo al patíbulo en una cruz. Jesús fue odiado por hacer y decir verdad. "Jesús en el templo de Dios, y echó fuera a todos los que vendían y compraban en el templo, y volcó las mesas de los cambistas, y las sillas de los que vendían palomas; y les dijo: “</a:t>
            </a:r>
            <a:r>
              <a:rPr lang="es-CO" b="1" i="1" dirty="0"/>
              <a:t>Escrito está: Mi casa, casa de oración será llamada; mas vosotros la habéis hecho cueva de ladrones</a:t>
            </a:r>
            <a:r>
              <a:rPr lang="es-CO" dirty="0"/>
              <a:t>“ </a:t>
            </a:r>
            <a:r>
              <a:rPr lang="es-CO" dirty="0">
                <a:solidFill>
                  <a:srgbClr val="FF0000"/>
                </a:solidFill>
              </a:rPr>
              <a:t>(Mat.21:13).</a:t>
            </a:r>
          </a:p>
          <a:p>
            <a:endParaRPr lang="es-CO" dirty="0"/>
          </a:p>
        </p:txBody>
      </p:sp>
    </p:spTree>
    <p:extLst>
      <p:ext uri="{BB962C8B-B14F-4D97-AF65-F5344CB8AC3E}">
        <p14:creationId xmlns:p14="http://schemas.microsoft.com/office/powerpoint/2010/main" val="2609780716"/>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426170"/>
          </a:xfrm>
        </p:spPr>
        <p:style>
          <a:lnRef idx="0">
            <a:schemeClr val="accent1"/>
          </a:lnRef>
          <a:fillRef idx="3">
            <a:schemeClr val="accent1"/>
          </a:fillRef>
          <a:effectRef idx="3">
            <a:schemeClr val="accent1"/>
          </a:effectRef>
          <a:fontRef idx="minor">
            <a:schemeClr val="lt1"/>
          </a:fontRef>
        </p:style>
        <p:txBody>
          <a:bodyPr>
            <a:noAutofit/>
          </a:bodyPr>
          <a:lstStyle/>
          <a:p>
            <a:r>
              <a:rPr lang="es-CO" sz="2400" b="1" dirty="0"/>
              <a:t>Lamentablemente, el cristianos está dividido. La confusión de lenguas, realizada en Gen.11:7, representa las diferentes ideologías.</a:t>
            </a:r>
          </a:p>
        </p:txBody>
      </p:sp>
      <p:sp>
        <p:nvSpPr>
          <p:cNvPr id="3" name="Marcador de contenido 2"/>
          <p:cNvSpPr>
            <a:spLocks noGrp="1"/>
          </p:cNvSpPr>
          <p:nvPr>
            <p:ph idx="1"/>
          </p:nvPr>
        </p:nvSpPr>
        <p:spPr>
          <a:xfrm>
            <a:off x="457200" y="5013176"/>
            <a:ext cx="8229600" cy="1584176"/>
          </a:xfrm>
        </p:spPr>
        <p:style>
          <a:lnRef idx="0">
            <a:schemeClr val="accent1"/>
          </a:lnRef>
          <a:fillRef idx="3">
            <a:schemeClr val="accent1"/>
          </a:fillRef>
          <a:effectRef idx="3">
            <a:schemeClr val="accent1"/>
          </a:effectRef>
          <a:fontRef idx="minor">
            <a:schemeClr val="lt1"/>
          </a:fontRef>
        </p:style>
        <p:txBody>
          <a:bodyPr>
            <a:normAutofit fontScale="85000" lnSpcReduction="10000"/>
          </a:bodyPr>
          <a:lstStyle/>
          <a:p>
            <a:pPr marL="0" indent="0" algn="ctr">
              <a:buNone/>
            </a:pPr>
            <a:r>
              <a:rPr lang="es-CO" dirty="0"/>
              <a:t>La forma como trató a Cristo, el llamado “pueblo de Dios”, por hacer y decir la verdad, es un indicio elocuente de que realmente Satanás es el Dios de este mundo, y aún se ha introducido dentro de la iglesia, para destruirla.</a:t>
            </a:r>
          </a:p>
        </p:txBody>
      </p:sp>
      <p:pic>
        <p:nvPicPr>
          <p:cNvPr id="4" name="Imagen 3"/>
          <p:cNvPicPr>
            <a:picLocks noChangeAspect="1"/>
          </p:cNvPicPr>
          <p:nvPr/>
        </p:nvPicPr>
        <p:blipFill>
          <a:blip r:embed="rId2"/>
          <a:stretch>
            <a:fillRect/>
          </a:stretch>
        </p:blipFill>
        <p:spPr>
          <a:xfrm>
            <a:off x="107504" y="1844824"/>
            <a:ext cx="2808312" cy="3024336"/>
          </a:xfrm>
          <a:prstGeom prst="rect">
            <a:avLst/>
          </a:prstGeom>
        </p:spPr>
      </p:pic>
      <p:pic>
        <p:nvPicPr>
          <p:cNvPr id="5" name="Imagen 4"/>
          <p:cNvPicPr>
            <a:picLocks noChangeAspect="1"/>
          </p:cNvPicPr>
          <p:nvPr/>
        </p:nvPicPr>
        <p:blipFill>
          <a:blip r:embed="rId3"/>
          <a:stretch>
            <a:fillRect/>
          </a:stretch>
        </p:blipFill>
        <p:spPr>
          <a:xfrm>
            <a:off x="3143250" y="1844824"/>
            <a:ext cx="2857500" cy="3024336"/>
          </a:xfrm>
          <a:prstGeom prst="rect">
            <a:avLst/>
          </a:prstGeom>
        </p:spPr>
      </p:pic>
      <p:pic>
        <p:nvPicPr>
          <p:cNvPr id="6" name="Imagen 5"/>
          <p:cNvPicPr>
            <a:picLocks noChangeAspect="1"/>
          </p:cNvPicPr>
          <p:nvPr/>
        </p:nvPicPr>
        <p:blipFill>
          <a:blip r:embed="rId4"/>
          <a:stretch>
            <a:fillRect/>
          </a:stretch>
        </p:blipFill>
        <p:spPr>
          <a:xfrm>
            <a:off x="6228184" y="1844824"/>
            <a:ext cx="2847975" cy="3024336"/>
          </a:xfrm>
          <a:prstGeom prst="rect">
            <a:avLst/>
          </a:prstGeom>
        </p:spPr>
      </p:pic>
    </p:spTree>
    <p:extLst>
      <p:ext uri="{BB962C8B-B14F-4D97-AF65-F5344CB8AC3E}">
        <p14:creationId xmlns:p14="http://schemas.microsoft.com/office/powerpoint/2010/main" val="1348989481"/>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dirty="0"/>
              <a:t>El odio hacia Jesús por parte del grupo religioso dominante frente a esta verdad le llevó a su posterior persecución y apresamiento, para más tarde ser asesinado. Pero para estos fariseos su ambición de poder era más importante que la inocencia y muerte del Redentor.</a:t>
            </a:r>
          </a:p>
          <a:p>
            <a:pPr lvl="1"/>
            <a:r>
              <a:rPr lang="es-CO" dirty="0"/>
              <a:t> Fortalecidos por el triunfo de su resurrección y por la acción confortadora del Espíritu Santo, los discípulos no cesaron de predicar a Cristo, lo que provocó contra ellos también una reacción violenta de las autoridades. </a:t>
            </a:r>
            <a:r>
              <a:rPr lang="es-CO" dirty="0">
                <a:solidFill>
                  <a:srgbClr val="FF0000"/>
                </a:solidFill>
              </a:rPr>
              <a:t>(Ver Hech.5:17,18, 27-29,33). </a:t>
            </a:r>
          </a:p>
          <a:p>
            <a:pPr lvl="1"/>
            <a:endParaRPr lang="es-CO" dirty="0">
              <a:solidFill>
                <a:srgbClr val="FF0000"/>
              </a:solidFill>
            </a:endParaRPr>
          </a:p>
          <a:p>
            <a:pPr lvl="1"/>
            <a:r>
              <a:rPr lang="es-CO" dirty="0">
                <a:solidFill>
                  <a:srgbClr val="FF0000"/>
                </a:solidFill>
              </a:rPr>
              <a:t>Pronto los nombres de Esteban y Jacobo encabezarían la interminable lista de mártires que ha tenido la Verdadera Iglesia de Jesucristo, en la cual es Él el fundamento, la piedra y roca que la sustenta</a:t>
            </a:r>
            <a:r>
              <a:rPr lang="es-CO" dirty="0"/>
              <a:t>, [Que somos quienes creemos única y exclusivamente en Él como Salvador y Redentor y que hemos aceptado Su sacrificio y no aceptamos otros mediadores o supuestos intermediarios].</a:t>
            </a:r>
          </a:p>
          <a:p>
            <a:endParaRPr lang="es-CO" dirty="0"/>
          </a:p>
        </p:txBody>
      </p:sp>
    </p:spTree>
    <p:extLst>
      <p:ext uri="{BB962C8B-B14F-4D97-AF65-F5344CB8AC3E}">
        <p14:creationId xmlns:p14="http://schemas.microsoft.com/office/powerpoint/2010/main" val="347858499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309378"/>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r"/>
            <a:r>
              <a:rPr lang="es-CO" dirty="0"/>
              <a:t>Las palabras de Jesús se cumplieron más tarde con Esteban y Jacobo. </a:t>
            </a:r>
          </a:p>
        </p:txBody>
      </p:sp>
      <p:sp>
        <p:nvSpPr>
          <p:cNvPr id="3" name="Marcador de contenido 2"/>
          <p:cNvSpPr>
            <a:spLocks noGrp="1"/>
          </p:cNvSpPr>
          <p:nvPr>
            <p:ph idx="1"/>
          </p:nvPr>
        </p:nvSpPr>
        <p:spPr>
          <a:xfrm>
            <a:off x="457200" y="5013176"/>
            <a:ext cx="8229600" cy="1512168"/>
          </a:xfrm>
          <a:ln/>
        </p:spPr>
        <p:style>
          <a:lnRef idx="1">
            <a:schemeClr val="accent1"/>
          </a:lnRef>
          <a:fillRef idx="2">
            <a:schemeClr val="accent1"/>
          </a:fillRef>
          <a:effectRef idx="1">
            <a:schemeClr val="accent1"/>
          </a:effectRef>
          <a:fontRef idx="minor">
            <a:schemeClr val="dk1"/>
          </a:fontRef>
        </p:style>
        <p:txBody>
          <a:bodyPr>
            <a:normAutofit fontScale="92500"/>
          </a:bodyPr>
          <a:lstStyle/>
          <a:p>
            <a:pPr marL="0" indent="0" algn="ctr">
              <a:buNone/>
            </a:pPr>
            <a:r>
              <a:rPr lang="es-CO" dirty="0"/>
              <a:t>Según lo registra </a:t>
            </a:r>
            <a:r>
              <a:rPr lang="es-CO" dirty="0">
                <a:solidFill>
                  <a:srgbClr val="FF0000"/>
                </a:solidFill>
              </a:rPr>
              <a:t>(Hechos 7:54-58; 12:1,2), </a:t>
            </a:r>
            <a:r>
              <a:rPr lang="es-CO" dirty="0"/>
              <a:t>Esta es la obra del enemigo de Dios, y enemigo nuestro: </a:t>
            </a:r>
            <a:r>
              <a:rPr lang="es-CO" b="1" dirty="0">
                <a:solidFill>
                  <a:srgbClr val="FF0000"/>
                </a:solidFill>
              </a:rPr>
              <a:t>(Ver Mat.13: 24,25; Ap.12:13;17 y 14:12).</a:t>
            </a:r>
          </a:p>
        </p:txBody>
      </p:sp>
      <p:pic>
        <p:nvPicPr>
          <p:cNvPr id="4" name="Imagen 3"/>
          <p:cNvPicPr>
            <a:picLocks noChangeAspect="1"/>
          </p:cNvPicPr>
          <p:nvPr/>
        </p:nvPicPr>
        <p:blipFill>
          <a:blip r:embed="rId2"/>
          <a:stretch>
            <a:fillRect/>
          </a:stretch>
        </p:blipFill>
        <p:spPr>
          <a:xfrm>
            <a:off x="251521" y="1958346"/>
            <a:ext cx="2952328" cy="2877012"/>
          </a:xfrm>
          <a:prstGeom prst="rect">
            <a:avLst/>
          </a:prstGeom>
        </p:spPr>
      </p:pic>
      <p:pic>
        <p:nvPicPr>
          <p:cNvPr id="5" name="Imagen 4"/>
          <p:cNvPicPr>
            <a:picLocks noChangeAspect="1"/>
          </p:cNvPicPr>
          <p:nvPr/>
        </p:nvPicPr>
        <p:blipFill>
          <a:blip r:embed="rId3"/>
          <a:stretch>
            <a:fillRect/>
          </a:stretch>
        </p:blipFill>
        <p:spPr>
          <a:xfrm>
            <a:off x="3347864" y="1958346"/>
            <a:ext cx="2593082" cy="2857500"/>
          </a:xfrm>
          <a:prstGeom prst="rect">
            <a:avLst/>
          </a:prstGeom>
        </p:spPr>
      </p:pic>
      <p:pic>
        <p:nvPicPr>
          <p:cNvPr id="6" name="Imagen 5"/>
          <p:cNvPicPr>
            <a:picLocks noChangeAspect="1"/>
          </p:cNvPicPr>
          <p:nvPr/>
        </p:nvPicPr>
        <p:blipFill>
          <a:blip r:embed="rId4"/>
          <a:stretch>
            <a:fillRect/>
          </a:stretch>
        </p:blipFill>
        <p:spPr>
          <a:xfrm>
            <a:off x="6119120" y="1977858"/>
            <a:ext cx="2857500" cy="2857500"/>
          </a:xfrm>
          <a:prstGeom prst="rect">
            <a:avLst/>
          </a:prstGeom>
        </p:spPr>
      </p:pic>
    </p:spTree>
    <p:extLst>
      <p:ext uri="{BB962C8B-B14F-4D97-AF65-F5344CB8AC3E}">
        <p14:creationId xmlns:p14="http://schemas.microsoft.com/office/powerpoint/2010/main" val="52755892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effectLst>
            <a:glow rad="228600">
              <a:schemeClr val="accent1">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fontScale="77500" lnSpcReduction="20000"/>
          </a:bodyPr>
          <a:lstStyle/>
          <a:p>
            <a:r>
              <a:rPr lang="es-CO" dirty="0"/>
              <a:t>A medida que el cristianismo fue extendiéndose en el imperio romano, cumpliendo la oren de su Fundador de: “</a:t>
            </a:r>
            <a:r>
              <a:rPr lang="es-CO" b="1" i="1" dirty="0"/>
              <a:t>Id por todo el mundo y predicad el evangelio a toda criatura</a:t>
            </a:r>
            <a:r>
              <a:rPr lang="es-CO" dirty="0"/>
              <a:t>” </a:t>
            </a:r>
            <a:r>
              <a:rPr lang="es-CO" dirty="0">
                <a:solidFill>
                  <a:srgbClr val="FF0000"/>
                </a:solidFill>
              </a:rPr>
              <a:t>(Mar.16:15), </a:t>
            </a:r>
            <a:r>
              <a:rPr lang="es-CO" dirty="0"/>
              <a:t>esta orden les fue impedida, comenzando en la misma Jerusalén: diciendo: </a:t>
            </a:r>
            <a:r>
              <a:rPr lang="es-CO" b="1" i="1" dirty="0"/>
              <a:t>¿No os mandamos estrictamente que no enseñarais en ese nombre? Pero ahora habéis llenado Jerusalén de vuestra doctrina </a:t>
            </a:r>
            <a:r>
              <a:rPr lang="es-CO" dirty="0">
                <a:solidFill>
                  <a:srgbClr val="FF0000"/>
                </a:solidFill>
              </a:rPr>
              <a:t>(Hech.5:17-21, 28)</a:t>
            </a:r>
            <a:r>
              <a:rPr lang="es-CO" dirty="0"/>
              <a:t>, por tanto, las persecuciones fueron generalizándose. </a:t>
            </a:r>
          </a:p>
          <a:p>
            <a:endParaRPr lang="es-CO" dirty="0"/>
          </a:p>
          <a:p>
            <a:pPr lvl="1"/>
            <a:r>
              <a:rPr lang="es-CO" sz="3100" dirty="0"/>
              <a:t>Aunque algunos emperadores fueron "tolerantes" para con los cristianos, otros los persiguieron. Dos de ellos con saña infernal. </a:t>
            </a:r>
          </a:p>
          <a:p>
            <a:endParaRPr lang="es-CO" sz="3600" dirty="0"/>
          </a:p>
          <a:p>
            <a:pPr lvl="1"/>
            <a:r>
              <a:rPr lang="es-CO" sz="3100" dirty="0"/>
              <a:t>Nerón quien reinó desde el </a:t>
            </a:r>
            <a:r>
              <a:rPr lang="es-CO" sz="3100" dirty="0">
                <a:solidFill>
                  <a:srgbClr val="FF0000"/>
                </a:solidFill>
              </a:rPr>
              <a:t>(13 de octubre del 54 y el 9 de junio del 68)</a:t>
            </a:r>
            <a:r>
              <a:rPr lang="es-CO" sz="3100" dirty="0"/>
              <a:t>, los usó como chivo expiatorio para encubrir su responsabilidad en el incendio de Roma y como antorchas ardientes para iluminar por la noche los jardines de su palacio. </a:t>
            </a:r>
          </a:p>
          <a:p>
            <a:endParaRPr lang="es-CO" dirty="0"/>
          </a:p>
        </p:txBody>
      </p:sp>
    </p:spTree>
    <p:extLst>
      <p:ext uri="{BB962C8B-B14F-4D97-AF65-F5344CB8AC3E}">
        <p14:creationId xmlns:p14="http://schemas.microsoft.com/office/powerpoint/2010/main" val="157195860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426170"/>
          </a:xfrm>
        </p:spPr>
        <p:style>
          <a:lnRef idx="3">
            <a:schemeClr val="lt1"/>
          </a:lnRef>
          <a:fillRef idx="1">
            <a:schemeClr val="accent3"/>
          </a:fillRef>
          <a:effectRef idx="1">
            <a:schemeClr val="accent3"/>
          </a:effectRef>
          <a:fontRef idx="minor">
            <a:schemeClr val="lt1"/>
          </a:fontRef>
        </p:style>
        <p:txBody>
          <a:bodyPr>
            <a:noAutofit/>
          </a:bodyPr>
          <a:lstStyle/>
          <a:p>
            <a:r>
              <a:rPr lang="es-CO" sz="3200" dirty="0"/>
              <a:t>En ese tiempo espantoso, muchos cristianos fueron sacrificados como antorchas humanas, sin misericordia.</a:t>
            </a:r>
          </a:p>
        </p:txBody>
      </p:sp>
      <p:sp>
        <p:nvSpPr>
          <p:cNvPr id="3" name="Marcador de contenido 2"/>
          <p:cNvSpPr>
            <a:spLocks noGrp="1"/>
          </p:cNvSpPr>
          <p:nvPr>
            <p:ph idx="1"/>
          </p:nvPr>
        </p:nvSpPr>
        <p:spPr>
          <a:xfrm>
            <a:off x="452875" y="5157192"/>
            <a:ext cx="8229600" cy="1440632"/>
          </a:xfrm>
        </p:spPr>
        <p:style>
          <a:lnRef idx="3">
            <a:schemeClr val="lt1"/>
          </a:lnRef>
          <a:fillRef idx="1">
            <a:schemeClr val="accent3"/>
          </a:fillRef>
          <a:effectRef idx="1">
            <a:schemeClr val="accent3"/>
          </a:effectRef>
          <a:fontRef idx="minor">
            <a:schemeClr val="lt1"/>
          </a:fontRef>
        </p:style>
        <p:txBody>
          <a:bodyPr>
            <a:normAutofit lnSpcReduction="10000"/>
          </a:bodyPr>
          <a:lstStyle/>
          <a:p>
            <a:pPr marL="0" indent="0" algn="ctr">
              <a:buNone/>
            </a:pPr>
            <a:r>
              <a:rPr lang="es-CO" dirty="0"/>
              <a:t>Cumpliéndose las palabra de Jesús: “</a:t>
            </a:r>
            <a:r>
              <a:rPr lang="es-CO" b="1" dirty="0"/>
              <a:t>Bienaventurados sois cuando por mi causa os vituperen y os persigan</a:t>
            </a:r>
            <a:r>
              <a:rPr lang="es-CO" dirty="0"/>
              <a:t>”</a:t>
            </a:r>
          </a:p>
        </p:txBody>
      </p:sp>
      <p:pic>
        <p:nvPicPr>
          <p:cNvPr id="4" name="Imagen 3"/>
          <p:cNvPicPr>
            <a:picLocks noChangeAspect="1"/>
          </p:cNvPicPr>
          <p:nvPr/>
        </p:nvPicPr>
        <p:blipFill>
          <a:blip r:embed="rId2"/>
          <a:stretch>
            <a:fillRect/>
          </a:stretch>
        </p:blipFill>
        <p:spPr>
          <a:xfrm>
            <a:off x="452875" y="1844824"/>
            <a:ext cx="8233925" cy="3168352"/>
          </a:xfrm>
          <a:prstGeom prst="rect">
            <a:avLst/>
          </a:prstGeom>
        </p:spPr>
      </p:pic>
    </p:spTree>
    <p:extLst>
      <p:ext uri="{BB962C8B-B14F-4D97-AF65-F5344CB8AC3E}">
        <p14:creationId xmlns:p14="http://schemas.microsoft.com/office/powerpoint/2010/main" val="87286436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effectLst>
            <a:glow rad="101600">
              <a:schemeClr val="tx1">
                <a:alpha val="6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fontScale="92500" lnSpcReduction="20000"/>
          </a:bodyPr>
          <a:lstStyle/>
          <a:p>
            <a:r>
              <a:rPr lang="es-CO" dirty="0"/>
              <a:t>Diocleciano  quien reinó desde el </a:t>
            </a:r>
            <a:r>
              <a:rPr lang="es-CO" dirty="0">
                <a:solidFill>
                  <a:srgbClr val="FF0000"/>
                </a:solidFill>
              </a:rPr>
              <a:t>(20 de noviembre del 284 hasta el 1 de mayo del 305)</a:t>
            </a:r>
            <a:r>
              <a:rPr lang="es-CO" dirty="0"/>
              <a:t>, planeó minuciosamente su estrategia para acabar con la fe cristiana: </a:t>
            </a:r>
            <a:r>
              <a:rPr lang="es-CO" b="1" u="sng" dirty="0"/>
              <a:t>demolición de los lugares de culto y de intentar la destrucción de las copias de las Sagradas Escrituras. </a:t>
            </a:r>
          </a:p>
          <a:p>
            <a:endParaRPr lang="es-CO" dirty="0"/>
          </a:p>
          <a:p>
            <a:pPr lvl="1"/>
            <a:r>
              <a:rPr lang="es-CO" dirty="0"/>
              <a:t>A esta acción de las autoridades romanas se unía el fanatismo violento de un pueblo ignorante y fanático, adoradores de imágenes de todo tipo.</a:t>
            </a:r>
          </a:p>
          <a:p>
            <a:pPr lvl="1"/>
            <a:r>
              <a:rPr lang="es-CO" dirty="0"/>
              <a:t> Con todo, </a:t>
            </a:r>
            <a:r>
              <a:rPr lang="es-CO" b="1" dirty="0"/>
              <a:t>LA VERDADERA IGLESIA CRECIÓ ASOMBROSAMENTE</a:t>
            </a:r>
            <a:r>
              <a:rPr lang="es-CO" dirty="0"/>
              <a:t>. </a:t>
            </a:r>
          </a:p>
          <a:p>
            <a:endParaRPr lang="es-CO" dirty="0"/>
          </a:p>
          <a:p>
            <a:pPr lvl="1"/>
            <a:r>
              <a:rPr lang="es-CO" dirty="0"/>
              <a:t>Al final de este periodo se había demostrado que, como dijera el escritor Tertuliano, «</a:t>
            </a:r>
            <a:r>
              <a:rPr lang="es-CO" b="1" dirty="0"/>
              <a:t>LA SANGRE DE LOS MÁRTIRES ES LA SEMILLA DE LA IGLESIA</a:t>
            </a:r>
            <a:r>
              <a:rPr lang="es-CO" dirty="0"/>
              <a:t>».</a:t>
            </a:r>
          </a:p>
          <a:p>
            <a:endParaRPr lang="es-CO" dirty="0"/>
          </a:p>
        </p:txBody>
      </p:sp>
    </p:spTree>
    <p:extLst>
      <p:ext uri="{BB962C8B-B14F-4D97-AF65-F5344CB8AC3E}">
        <p14:creationId xmlns:p14="http://schemas.microsoft.com/office/powerpoint/2010/main" val="272653459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570186"/>
          </a:xfrm>
        </p:spPr>
        <p:style>
          <a:lnRef idx="0">
            <a:schemeClr val="accent4"/>
          </a:lnRef>
          <a:fillRef idx="3">
            <a:schemeClr val="accent4"/>
          </a:fillRef>
          <a:effectRef idx="3">
            <a:schemeClr val="accent4"/>
          </a:effectRef>
          <a:fontRef idx="minor">
            <a:schemeClr val="lt1"/>
          </a:fontRef>
        </p:style>
        <p:txBody>
          <a:bodyPr>
            <a:noAutofit/>
          </a:bodyPr>
          <a:lstStyle/>
          <a:p>
            <a:r>
              <a:rPr lang="es-CO" sz="2800" dirty="0"/>
              <a:t>La persecución de Diocleciano, también llamada «Gran Persecución», fue la última y quizá más sangrienta persecución a los cristianos en el Imperio romano.</a:t>
            </a:r>
          </a:p>
        </p:txBody>
      </p:sp>
      <p:sp>
        <p:nvSpPr>
          <p:cNvPr id="3" name="Marcador de contenido 2"/>
          <p:cNvSpPr>
            <a:spLocks noGrp="1"/>
          </p:cNvSpPr>
          <p:nvPr>
            <p:ph idx="1"/>
          </p:nvPr>
        </p:nvSpPr>
        <p:spPr>
          <a:xfrm>
            <a:off x="457200" y="4713863"/>
            <a:ext cx="8229600" cy="1739473"/>
          </a:xfrm>
        </p:spPr>
        <p:style>
          <a:lnRef idx="0">
            <a:schemeClr val="accent4"/>
          </a:lnRef>
          <a:fillRef idx="3">
            <a:schemeClr val="accent4"/>
          </a:fillRef>
          <a:effectRef idx="3">
            <a:schemeClr val="accent4"/>
          </a:effectRef>
          <a:fontRef idx="minor">
            <a:schemeClr val="lt1"/>
          </a:fontRef>
        </p:style>
        <p:txBody>
          <a:bodyPr>
            <a:normAutofit fontScale="85000" lnSpcReduction="20000"/>
          </a:bodyPr>
          <a:lstStyle/>
          <a:p>
            <a:pPr marL="0" indent="0" algn="ctr">
              <a:buNone/>
            </a:pPr>
            <a:r>
              <a:rPr lang="es-CO" dirty="0"/>
              <a:t>Hay historiadores que describen esta persecución como «la más grande y la última»,  «la más violenta», y hasta dicen que fue «nada menos que el exterminio del nombre de cristianos”. Famosa por ser la muerte de cristianos en el circo Romano.</a:t>
            </a:r>
          </a:p>
        </p:txBody>
      </p:sp>
      <p:pic>
        <p:nvPicPr>
          <p:cNvPr id="4" name="Imagen 3"/>
          <p:cNvPicPr>
            <a:picLocks noChangeAspect="1"/>
          </p:cNvPicPr>
          <p:nvPr/>
        </p:nvPicPr>
        <p:blipFill>
          <a:blip r:embed="rId2"/>
          <a:stretch>
            <a:fillRect/>
          </a:stretch>
        </p:blipFill>
        <p:spPr>
          <a:xfrm>
            <a:off x="472726" y="2058578"/>
            <a:ext cx="2674640" cy="2441532"/>
          </a:xfrm>
          <a:prstGeom prst="rect">
            <a:avLst/>
          </a:prstGeom>
        </p:spPr>
      </p:pic>
      <p:pic>
        <p:nvPicPr>
          <p:cNvPr id="5" name="Imagen 4"/>
          <p:cNvPicPr>
            <a:picLocks noChangeAspect="1"/>
          </p:cNvPicPr>
          <p:nvPr/>
        </p:nvPicPr>
        <p:blipFill>
          <a:blip r:embed="rId3"/>
          <a:stretch>
            <a:fillRect/>
          </a:stretch>
        </p:blipFill>
        <p:spPr>
          <a:xfrm>
            <a:off x="3292318" y="2058578"/>
            <a:ext cx="2857500" cy="2441531"/>
          </a:xfrm>
          <a:prstGeom prst="rect">
            <a:avLst/>
          </a:prstGeom>
        </p:spPr>
      </p:pic>
      <p:pic>
        <p:nvPicPr>
          <p:cNvPr id="6" name="Imagen 5"/>
          <p:cNvPicPr>
            <a:picLocks noChangeAspect="1"/>
          </p:cNvPicPr>
          <p:nvPr/>
        </p:nvPicPr>
        <p:blipFill>
          <a:blip r:embed="rId4"/>
          <a:stretch>
            <a:fillRect/>
          </a:stretch>
        </p:blipFill>
        <p:spPr>
          <a:xfrm>
            <a:off x="6294770" y="2042534"/>
            <a:ext cx="2409428" cy="2443799"/>
          </a:xfrm>
          <a:prstGeom prst="rect">
            <a:avLst/>
          </a:prstGeom>
        </p:spPr>
      </p:pic>
    </p:spTree>
    <p:extLst>
      <p:ext uri="{BB962C8B-B14F-4D97-AF65-F5344CB8AC3E}">
        <p14:creationId xmlns:p14="http://schemas.microsoft.com/office/powerpoint/2010/main" val="122428220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style>
          <a:lnRef idx="1">
            <a:schemeClr val="accent1"/>
          </a:lnRef>
          <a:fillRef idx="2">
            <a:schemeClr val="accent1"/>
          </a:fillRef>
          <a:effectRef idx="1">
            <a:schemeClr val="accent1"/>
          </a:effectRef>
          <a:fontRef idx="minor">
            <a:schemeClr val="dk1"/>
          </a:fontRef>
        </p:style>
        <p:txBody>
          <a:bodyPr>
            <a:normAutofit fontScale="77500" lnSpcReduction="20000"/>
          </a:bodyPr>
          <a:lstStyle/>
          <a:p>
            <a:pPr marL="0" indent="0">
              <a:buNone/>
            </a:pPr>
            <a:r>
              <a:rPr lang="es-CO" dirty="0"/>
              <a:t>No cesaron las persecuciones con la supuesta «conversión» de Constantino quien fue el primer Papa y la instauración del "cristianismo" como religión oficial del imperio en días de Teodosio. Constantino, por el Edicto de Milán (313) acabó con el culto estatal pagano en Roma, decretó el fin de las persecuciones contra los cristianos y la devolución a éstos de los bienes expropiados.</a:t>
            </a:r>
          </a:p>
          <a:p>
            <a:endParaRPr lang="es-CO" dirty="0"/>
          </a:p>
          <a:p>
            <a:pPr lvl="1"/>
            <a:r>
              <a:rPr lang="es-CO" sz="3100" dirty="0"/>
              <a:t>Con el transcurso del tiempo, el Romanismo Católico se hizo llamar "Iglesia Católica", y se tornó perseguidora de la verdadera iglesia cristiana, así como de todo aquello que se interpusiera en su camino, incluyendo Musulmanes y Judíos.</a:t>
            </a:r>
          </a:p>
          <a:p>
            <a:pPr lvl="1"/>
            <a:r>
              <a:rPr lang="es-CO" sz="3100" dirty="0"/>
              <a:t> Las cruzadas, los excesos, crímenes y asesinatos "en nombre de la iglesia" son testimonio dramático de su origen y destino.</a:t>
            </a:r>
          </a:p>
          <a:p>
            <a:pPr marL="0" indent="0">
              <a:buNone/>
            </a:pPr>
            <a:r>
              <a:rPr lang="es-CO" dirty="0"/>
              <a:t>Bien sabido es que en países de mayoría católica la intolerancia religiosa y la opresión de las minorías disidentes ha tenido un encono singular hasta nuestros días. </a:t>
            </a:r>
          </a:p>
          <a:p>
            <a:endParaRPr lang="es-CO" dirty="0"/>
          </a:p>
        </p:txBody>
      </p:sp>
    </p:spTree>
    <p:extLst>
      <p:ext uri="{BB962C8B-B14F-4D97-AF65-F5344CB8AC3E}">
        <p14:creationId xmlns:p14="http://schemas.microsoft.com/office/powerpoint/2010/main" val="13645213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dirty="0"/>
              <a:t>Algo parecido se ha visto -y se ve aún- donde la Iglesia Ortodoxa es mayoritaria y está encumbrada en las alturas del poder. </a:t>
            </a:r>
          </a:p>
          <a:p>
            <a:endParaRPr lang="es-CO" dirty="0"/>
          </a:p>
          <a:p>
            <a:pPr lvl="1"/>
            <a:r>
              <a:rPr lang="es-CO" sz="3300" dirty="0">
                <a:solidFill>
                  <a:srgbClr val="FF0000"/>
                </a:solidFill>
              </a:rPr>
              <a:t>Todavía en nuestros días los cristianos en Grecia o en Rusia tienen serios problemas con las autoridades en el desarrollo de su obra. </a:t>
            </a:r>
          </a:p>
          <a:p>
            <a:pPr lvl="1"/>
            <a:endParaRPr lang="es-CO" sz="3300" dirty="0">
              <a:solidFill>
                <a:srgbClr val="FF0000"/>
              </a:solidFill>
            </a:endParaRPr>
          </a:p>
          <a:p>
            <a:pPr lvl="1"/>
            <a:r>
              <a:rPr lang="es-CO" sz="3300" dirty="0">
                <a:solidFill>
                  <a:srgbClr val="FF0000"/>
                </a:solidFill>
              </a:rPr>
              <a:t>¿Y qué diremos de la persecución de los cristianos auténticos </a:t>
            </a:r>
            <a:r>
              <a:rPr lang="es-CO" sz="3300" dirty="0"/>
              <a:t>–guardadores del sábado- </a:t>
            </a:r>
            <a:r>
              <a:rPr lang="es-CO" sz="3300" dirty="0">
                <a:solidFill>
                  <a:srgbClr val="FF0000"/>
                </a:solidFill>
              </a:rPr>
              <a:t>bajo el régimen nazi o en los países comunistas? </a:t>
            </a:r>
          </a:p>
          <a:p>
            <a:endParaRPr lang="es-CO" dirty="0"/>
          </a:p>
          <a:p>
            <a:r>
              <a:rPr lang="es-CO" dirty="0"/>
              <a:t>Vejaciones, torturas, cárceles, campos de concentración, reclusión en “clínicas psiquiátricas”, y muerte han sido la experiencia de muchos creyentes en la segunda mitad del siglo XX. </a:t>
            </a:r>
          </a:p>
          <a:p>
            <a:endParaRPr lang="es-CO" dirty="0"/>
          </a:p>
        </p:txBody>
      </p:sp>
    </p:spTree>
    <p:extLst>
      <p:ext uri="{BB962C8B-B14F-4D97-AF65-F5344CB8AC3E}">
        <p14:creationId xmlns:p14="http://schemas.microsoft.com/office/powerpoint/2010/main" val="13725721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498178"/>
          </a:xfrm>
        </p:spPr>
        <p:style>
          <a:lnRef idx="0">
            <a:schemeClr val="accent2"/>
          </a:lnRef>
          <a:fillRef idx="3">
            <a:schemeClr val="accent2"/>
          </a:fillRef>
          <a:effectRef idx="3">
            <a:schemeClr val="accent2"/>
          </a:effectRef>
          <a:fontRef idx="minor">
            <a:schemeClr val="lt1"/>
          </a:fontRef>
        </p:style>
        <p:txBody>
          <a:bodyPr>
            <a:noAutofit/>
          </a:bodyPr>
          <a:lstStyle/>
          <a:p>
            <a:r>
              <a:rPr lang="es-CO" sz="3200" dirty="0"/>
              <a:t>Os echarán de las sinagogas; y aun viene la hora, cuando cualquiera que os matare, pensará que hace servicio a Dios (Juan 16:2).</a:t>
            </a:r>
          </a:p>
        </p:txBody>
      </p:sp>
      <p:sp>
        <p:nvSpPr>
          <p:cNvPr id="3" name="Marcador de contenido 2"/>
          <p:cNvSpPr>
            <a:spLocks noGrp="1"/>
          </p:cNvSpPr>
          <p:nvPr>
            <p:ph idx="1"/>
          </p:nvPr>
        </p:nvSpPr>
        <p:spPr>
          <a:xfrm>
            <a:off x="457200" y="5301208"/>
            <a:ext cx="8229600" cy="1368152"/>
          </a:xfrm>
        </p:spPr>
        <p:style>
          <a:lnRef idx="0">
            <a:schemeClr val="accent2"/>
          </a:lnRef>
          <a:fillRef idx="3">
            <a:schemeClr val="accent2"/>
          </a:fillRef>
          <a:effectRef idx="3">
            <a:schemeClr val="accent2"/>
          </a:effectRef>
          <a:fontRef idx="minor">
            <a:schemeClr val="lt1"/>
          </a:fontRef>
        </p:style>
        <p:txBody>
          <a:bodyPr>
            <a:normAutofit fontScale="77500" lnSpcReduction="20000"/>
          </a:bodyPr>
          <a:lstStyle/>
          <a:p>
            <a:pPr marL="0" indent="0" algn="ctr">
              <a:buNone/>
            </a:pPr>
            <a:r>
              <a:rPr lang="es-CO" dirty="0"/>
              <a:t>Entonces el dragón se llenó de ira contra la mujer y se fue a hacer la guerra contra el resto de la descendencia de ella, contra los que guardan </a:t>
            </a:r>
            <a:r>
              <a:rPr lang="es-CO" u="sng" dirty="0"/>
              <a:t>los mandamientos de Dios </a:t>
            </a:r>
            <a:r>
              <a:rPr lang="es-CO" dirty="0"/>
              <a:t>y tienen el testimonio de Jesucristo. (Ap.12:17).</a:t>
            </a:r>
          </a:p>
        </p:txBody>
      </p:sp>
      <p:pic>
        <p:nvPicPr>
          <p:cNvPr id="4" name="Imagen 3"/>
          <p:cNvPicPr>
            <a:picLocks noChangeAspect="1"/>
          </p:cNvPicPr>
          <p:nvPr/>
        </p:nvPicPr>
        <p:blipFill>
          <a:blip r:embed="rId2"/>
          <a:stretch>
            <a:fillRect/>
          </a:stretch>
        </p:blipFill>
        <p:spPr>
          <a:xfrm>
            <a:off x="0" y="1916832"/>
            <a:ext cx="2627784" cy="3096344"/>
          </a:xfrm>
          <a:prstGeom prst="rect">
            <a:avLst/>
          </a:prstGeom>
        </p:spPr>
      </p:pic>
      <p:pic>
        <p:nvPicPr>
          <p:cNvPr id="5" name="Imagen 4"/>
          <p:cNvPicPr>
            <a:picLocks noChangeAspect="1"/>
          </p:cNvPicPr>
          <p:nvPr/>
        </p:nvPicPr>
        <p:blipFill>
          <a:blip r:embed="rId3"/>
          <a:stretch>
            <a:fillRect/>
          </a:stretch>
        </p:blipFill>
        <p:spPr>
          <a:xfrm>
            <a:off x="2843808" y="1916832"/>
            <a:ext cx="3289548" cy="3096344"/>
          </a:xfrm>
          <a:prstGeom prst="rect">
            <a:avLst/>
          </a:prstGeom>
        </p:spPr>
      </p:pic>
      <p:pic>
        <p:nvPicPr>
          <p:cNvPr id="6" name="Imagen 5"/>
          <p:cNvPicPr>
            <a:picLocks noChangeAspect="1"/>
          </p:cNvPicPr>
          <p:nvPr/>
        </p:nvPicPr>
        <p:blipFill>
          <a:blip r:embed="rId4"/>
          <a:stretch>
            <a:fillRect/>
          </a:stretch>
        </p:blipFill>
        <p:spPr>
          <a:xfrm>
            <a:off x="6286500" y="1916832"/>
            <a:ext cx="2857500" cy="3096344"/>
          </a:xfrm>
          <a:prstGeom prst="rect">
            <a:avLst/>
          </a:prstGeom>
        </p:spPr>
      </p:pic>
    </p:spTree>
    <p:extLst>
      <p:ext uri="{BB962C8B-B14F-4D97-AF65-F5344CB8AC3E}">
        <p14:creationId xmlns:p14="http://schemas.microsoft.com/office/powerpoint/2010/main" val="292650438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a:bodyPr>
          <a:lstStyle/>
          <a:p>
            <a:r>
              <a:rPr lang="es-CO" dirty="0"/>
              <a:t>No es menor la prueba de los cristianos en países de mayoría islámica o budista, como puede verse en el apéndice informativo al pie de este artículo. </a:t>
            </a:r>
          </a:p>
          <a:p>
            <a:pPr lvl="1"/>
            <a:endParaRPr lang="es-CO" dirty="0"/>
          </a:p>
          <a:p>
            <a:pPr lvl="1"/>
            <a:r>
              <a:rPr lang="es-CO" dirty="0">
                <a:solidFill>
                  <a:srgbClr val="FF0000"/>
                </a:solidFill>
              </a:rPr>
              <a:t>Pero el aborrecimiento sufrido por los seguidores de Cristo hoy tiene en muchos lugares otras manifestaciones. No se les somete a violencia física, pero sí al desprecio y a una oposición tan ruda como intolerante. </a:t>
            </a:r>
          </a:p>
          <a:p>
            <a:pPr lvl="1"/>
            <a:r>
              <a:rPr lang="es-CO" dirty="0">
                <a:solidFill>
                  <a:srgbClr val="FF0000"/>
                </a:solidFill>
              </a:rPr>
              <a:t>La sociedad de nuestros días está dominada por el relativismo, el pluralismo, el hedonismo y la permisividad. No se reconocen ni verdades ni valores absolutos. Lo que denota ideas avanzadas es la actitud "de tolerarlo todo", excepto lo absoluto.</a:t>
            </a:r>
          </a:p>
          <a:p>
            <a:endParaRPr lang="es-CO" dirty="0"/>
          </a:p>
        </p:txBody>
      </p:sp>
    </p:spTree>
    <p:extLst>
      <p:ext uri="{BB962C8B-B14F-4D97-AF65-F5344CB8AC3E}">
        <p14:creationId xmlns:p14="http://schemas.microsoft.com/office/powerpoint/2010/main" val="337648959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a:effectLst>
            <a:glow rad="228600">
              <a:schemeClr val="accent4">
                <a:satMod val="175000"/>
                <a:alpha val="40000"/>
              </a:schemeClr>
            </a:glow>
          </a:effectLst>
        </p:spPr>
        <p:style>
          <a:lnRef idx="2">
            <a:schemeClr val="accent3"/>
          </a:lnRef>
          <a:fillRef idx="1">
            <a:schemeClr val="lt1"/>
          </a:fillRef>
          <a:effectRef idx="0">
            <a:schemeClr val="accent3"/>
          </a:effectRef>
          <a:fontRef idx="minor">
            <a:schemeClr val="dk1"/>
          </a:fontRef>
        </p:style>
        <p:txBody>
          <a:bodyPr>
            <a:normAutofit fontScale="92500" lnSpcReduction="20000"/>
          </a:bodyPr>
          <a:lstStyle/>
          <a:p>
            <a:r>
              <a:rPr lang="es-CO" dirty="0"/>
              <a:t>Oponerse a esta mentalidad aduciendo razones religiosas provoca un alud de calificativos peyorativos- </a:t>
            </a:r>
            <a:r>
              <a:rPr lang="es-CO" u="sng" dirty="0"/>
              <a:t>menosprecio</a:t>
            </a:r>
            <a:r>
              <a:rPr lang="es-CO" dirty="0"/>
              <a:t>. </a:t>
            </a:r>
          </a:p>
          <a:p>
            <a:endParaRPr lang="es-CO" dirty="0"/>
          </a:p>
          <a:p>
            <a:pPr lvl="1"/>
            <a:r>
              <a:rPr lang="es-CO" dirty="0"/>
              <a:t>Quienes se sitúan en la posición correcta son catalogados de "</a:t>
            </a:r>
            <a:r>
              <a:rPr lang="es-CO" b="1" dirty="0"/>
              <a:t>canutos“-</a:t>
            </a:r>
            <a:r>
              <a:rPr lang="es-CO" b="1" u="sng" dirty="0"/>
              <a:t>Delatador o sopló</a:t>
            </a:r>
            <a:r>
              <a:rPr lang="es-CO" b="1" dirty="0"/>
              <a:t>n-. , "retrógrados", "fundamentalistas", " reaccionarios",  "talibanes“-</a:t>
            </a:r>
            <a:r>
              <a:rPr lang="es-CO" b="1" u="sng" dirty="0"/>
              <a:t>estricto a la ley</a:t>
            </a:r>
            <a:r>
              <a:rPr lang="es-CO" b="1" dirty="0"/>
              <a:t>-, poco más que "subnormales", víctimas de una mente enfermiza ... </a:t>
            </a:r>
          </a:p>
          <a:p>
            <a:endParaRPr lang="es-CO" dirty="0"/>
          </a:p>
          <a:p>
            <a:pPr lvl="1"/>
            <a:r>
              <a:rPr lang="es-CO" dirty="0"/>
              <a:t>En este grupo son colocados frecuentemente los creyentes que reconocen a Cristo como Verdad absoluta y su Palabra como revelación de Dios, normativa, con plena autoridad para determinar el comportamiento ético. </a:t>
            </a:r>
            <a:r>
              <a:rPr lang="es-CO" u="sng" dirty="0"/>
              <a:t>Lo más grave es que esa corriente de pensamiento, se ha introducido en la misma Iglesia</a:t>
            </a:r>
            <a:r>
              <a:rPr lang="es-CO" dirty="0"/>
              <a:t>. </a:t>
            </a:r>
            <a:r>
              <a:rPr lang="es-CO" u="sng" dirty="0">
                <a:solidFill>
                  <a:srgbClr val="FF0000"/>
                </a:solidFill>
              </a:rPr>
              <a:t>(Ver Mat.13:24,25).</a:t>
            </a:r>
          </a:p>
          <a:p>
            <a:endParaRPr lang="es-CO" dirty="0"/>
          </a:p>
        </p:txBody>
      </p:sp>
    </p:spTree>
    <p:extLst>
      <p:ext uri="{BB962C8B-B14F-4D97-AF65-F5344CB8AC3E}">
        <p14:creationId xmlns:p14="http://schemas.microsoft.com/office/powerpoint/2010/main" val="37246523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r>
              <a:rPr lang="es-CO" sz="3000" dirty="0"/>
              <a:t>En no pocos lugares ésta ha adoptado las «formas» de este mundo, contrariamente a la recomendación apostólica: "</a:t>
            </a:r>
            <a:r>
              <a:rPr lang="es-CO" sz="3000" b="1" i="1" dirty="0"/>
              <a:t>No os conforméis a este siglo, sino transformaos por medio de la renovación de vuestro entendimiento, para que comprobéis cuál sea la buena voluntad de Dios, agradable y perfecta</a:t>
            </a:r>
            <a:r>
              <a:rPr lang="es-CO" sz="3000" dirty="0"/>
              <a:t>" </a:t>
            </a:r>
            <a:r>
              <a:rPr lang="es-CO" sz="3000" dirty="0">
                <a:solidFill>
                  <a:srgbClr val="FF0000"/>
                </a:solidFill>
              </a:rPr>
              <a:t>( Romanos. 12:2). </a:t>
            </a:r>
          </a:p>
          <a:p>
            <a:endParaRPr lang="es-CO" dirty="0"/>
          </a:p>
          <a:p>
            <a:pPr lvl="1"/>
            <a:r>
              <a:rPr lang="es-CO" sz="3000" dirty="0"/>
              <a:t>No es fácil soportar el vituperio por causa de Cristo y no lo ha sido nunca. Pero la capacidad de aguante muestra la calidad de nuestra fe.</a:t>
            </a:r>
          </a:p>
          <a:p>
            <a:pPr marL="857250" lvl="1" indent="-457200"/>
            <a:r>
              <a:rPr lang="es-CO" sz="3000" dirty="0"/>
              <a:t>En su día Moisés renunció a la gloria de la corte faraónica y escogió «</a:t>
            </a:r>
            <a:r>
              <a:rPr lang="es-CO" sz="3000" b="1" i="1" dirty="0"/>
              <a:t>ser maltratado con el pueblo de Dios</a:t>
            </a:r>
            <a:r>
              <a:rPr lang="es-CO" sz="3000" dirty="0"/>
              <a:t>» prefiriendo el sufrimiento al honor y el placer que su encumbrada posición en Egipto le proporcionaba, los que decidan realmente seguir a Cristo, deben estar dispuestos a seguir su ejemplo. </a:t>
            </a:r>
          </a:p>
          <a:p>
            <a:endParaRPr lang="es-CO" dirty="0"/>
          </a:p>
        </p:txBody>
      </p:sp>
    </p:spTree>
    <p:extLst>
      <p:ext uri="{BB962C8B-B14F-4D97-AF65-F5344CB8AC3E}">
        <p14:creationId xmlns:p14="http://schemas.microsoft.com/office/powerpoint/2010/main" val="2834472400"/>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noFill/>
          <a:ln w="9525" cap="flat" cmpd="sng" algn="ctr">
            <a:solidFill>
              <a:schemeClr val="accent5"/>
            </a:solidFill>
            <a:prstDash val="solid"/>
            <a:round/>
            <a:headEnd type="none" w="med" len="med"/>
            <a:tailEnd type="none" w="med" len="med"/>
          </a:ln>
          <a:effectLst>
            <a:glow rad="101600">
              <a:srgbClr val="0070C0">
                <a:alpha val="60000"/>
              </a:srgbClr>
            </a:glow>
          </a:effectLst>
        </p:spPr>
        <p:style>
          <a:lnRef idx="0">
            <a:scrgbClr r="0" g="0" b="0"/>
          </a:lnRef>
          <a:fillRef idx="0">
            <a:scrgbClr r="0" g="0" b="0"/>
          </a:fillRef>
          <a:effectRef idx="0">
            <a:scrgbClr r="0" g="0" b="0"/>
          </a:effectRef>
          <a:fontRef idx="minor">
            <a:schemeClr val="accent5"/>
          </a:fontRef>
        </p:style>
        <p:txBody>
          <a:bodyPr>
            <a:normAutofit/>
          </a:bodyPr>
          <a:lstStyle/>
          <a:p>
            <a:r>
              <a:rPr lang="es-CO" sz="2800" dirty="0"/>
              <a:t> El señor Jesucristo no dejó lugar a dudas. No sólo dijo: «</a:t>
            </a:r>
            <a:r>
              <a:rPr lang="es-CO" sz="2800" b="1" i="1" dirty="0"/>
              <a:t>Seréis aborrecidos de todos por causa de mi nombre</a:t>
            </a:r>
            <a:r>
              <a:rPr lang="es-CO" sz="2800" dirty="0"/>
              <a:t>», sino que añadió: «</a:t>
            </a:r>
            <a:r>
              <a:rPr lang="es-CO" sz="2800" b="1" i="1" dirty="0"/>
              <a:t>El que no toma su cruz y sigue en pos de mí no es digno de mí</a:t>
            </a:r>
            <a:r>
              <a:rPr lang="es-CO" sz="2800" dirty="0"/>
              <a:t>». </a:t>
            </a:r>
            <a:r>
              <a:rPr lang="es-CO" sz="2800" dirty="0">
                <a:solidFill>
                  <a:srgbClr val="FF0000"/>
                </a:solidFill>
              </a:rPr>
              <a:t>( Mateo. 10:38)</a:t>
            </a:r>
          </a:p>
          <a:p>
            <a:pPr lvl="1"/>
            <a:r>
              <a:rPr lang="es-CO" dirty="0"/>
              <a:t> </a:t>
            </a:r>
            <a:r>
              <a:rPr lang="es-CO" dirty="0">
                <a:solidFill>
                  <a:srgbClr val="FF0000"/>
                </a:solidFill>
              </a:rPr>
              <a:t>He aquí un pequeño resumen de noticias sobre la persecución religiosa que en nuestros días todavía tiene lugar en diferentes países del mundo: </a:t>
            </a:r>
          </a:p>
          <a:p>
            <a:pPr lvl="1"/>
            <a:r>
              <a:rPr lang="es-CO" dirty="0">
                <a:solidFill>
                  <a:srgbClr val="FF0000"/>
                </a:solidFill>
              </a:rPr>
              <a:t>La Unión Europea ha denunciado violaciones del derecho de libertad religiosa en los siguientes países: Turkmenistán, Uzbekistán, Arabia Saudí, Afganistán, India y Pakistán. (podría añadirse China) </a:t>
            </a:r>
          </a:p>
          <a:p>
            <a:endParaRPr lang="es-CO" dirty="0"/>
          </a:p>
        </p:txBody>
      </p:sp>
    </p:spTree>
    <p:extLst>
      <p:ext uri="{BB962C8B-B14F-4D97-AF65-F5344CB8AC3E}">
        <p14:creationId xmlns:p14="http://schemas.microsoft.com/office/powerpoint/2010/main" val="411928315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fontScale="90000"/>
          </a:bodyPr>
          <a:lstStyle/>
          <a:p>
            <a:r>
              <a:rPr lang="es-CO" dirty="0"/>
              <a:t>Las Palabras de Cristo se cumplen aún hoy día en el mundo</a:t>
            </a:r>
          </a:p>
        </p:txBody>
      </p:sp>
      <p:pic>
        <p:nvPicPr>
          <p:cNvPr id="4" name="Imagen 3"/>
          <p:cNvPicPr>
            <a:picLocks noChangeAspect="1"/>
          </p:cNvPicPr>
          <p:nvPr/>
        </p:nvPicPr>
        <p:blipFill>
          <a:blip r:embed="rId2"/>
          <a:stretch>
            <a:fillRect/>
          </a:stretch>
        </p:blipFill>
        <p:spPr>
          <a:xfrm>
            <a:off x="467604" y="1700808"/>
            <a:ext cx="3096284" cy="2299692"/>
          </a:xfrm>
          <a:prstGeom prst="rect">
            <a:avLst/>
          </a:prstGeom>
        </p:spPr>
      </p:pic>
      <p:pic>
        <p:nvPicPr>
          <p:cNvPr id="5" name="Imagen 4"/>
          <p:cNvPicPr>
            <a:picLocks noChangeAspect="1"/>
          </p:cNvPicPr>
          <p:nvPr/>
        </p:nvPicPr>
        <p:blipFill>
          <a:blip r:embed="rId3"/>
          <a:stretch>
            <a:fillRect/>
          </a:stretch>
        </p:blipFill>
        <p:spPr>
          <a:xfrm>
            <a:off x="5829300" y="1722263"/>
            <a:ext cx="2857500" cy="2278237"/>
          </a:xfrm>
          <a:prstGeom prst="rect">
            <a:avLst/>
          </a:prstGeom>
        </p:spPr>
      </p:pic>
      <p:sp>
        <p:nvSpPr>
          <p:cNvPr id="6" name="Rectángulo 5"/>
          <p:cNvSpPr/>
          <p:nvPr/>
        </p:nvSpPr>
        <p:spPr>
          <a:xfrm>
            <a:off x="3707710" y="4184357"/>
            <a:ext cx="1944410"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Turba musulmana paquistaní quema vivos a esposos cristianos en un horno: Ella estaba embarazada.</a:t>
            </a:r>
          </a:p>
        </p:txBody>
      </p:sp>
      <p:pic>
        <p:nvPicPr>
          <p:cNvPr id="7" name="Imagen 6"/>
          <p:cNvPicPr>
            <a:picLocks noChangeAspect="1"/>
          </p:cNvPicPr>
          <p:nvPr/>
        </p:nvPicPr>
        <p:blipFill>
          <a:blip r:embed="rId4"/>
          <a:stretch>
            <a:fillRect/>
          </a:stretch>
        </p:blipFill>
        <p:spPr>
          <a:xfrm>
            <a:off x="3923928" y="1777380"/>
            <a:ext cx="1440160" cy="2299692"/>
          </a:xfrm>
          <a:prstGeom prst="rect">
            <a:avLst/>
          </a:prstGeom>
        </p:spPr>
      </p:pic>
      <p:sp>
        <p:nvSpPr>
          <p:cNvPr id="8" name="Rectángulo 7"/>
          <p:cNvSpPr/>
          <p:nvPr/>
        </p:nvSpPr>
        <p:spPr>
          <a:xfrm>
            <a:off x="457200" y="4184357"/>
            <a:ext cx="3106688" cy="203132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Extremistas islámicos de Somalia se hicieron  responsables de la muerte de cuatro cristianos el martes (17 de marzo) y otra el 15 de marzo en el noreste de Kenia.</a:t>
            </a:r>
          </a:p>
        </p:txBody>
      </p:sp>
      <p:sp>
        <p:nvSpPr>
          <p:cNvPr id="9" name="Rectángulo 8"/>
          <p:cNvSpPr/>
          <p:nvPr/>
        </p:nvSpPr>
        <p:spPr>
          <a:xfrm>
            <a:off x="5847536" y="4183919"/>
            <a:ext cx="2839264"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dirty="0"/>
              <a:t>Una muchedumbre islámica incendia casas de cristianos en Lahore, Pakistán,</a:t>
            </a:r>
          </a:p>
        </p:txBody>
      </p:sp>
    </p:spTree>
    <p:extLst>
      <p:ext uri="{BB962C8B-B14F-4D97-AF65-F5344CB8AC3E}">
        <p14:creationId xmlns:p14="http://schemas.microsoft.com/office/powerpoint/2010/main" val="361507415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r>
              <a:rPr lang="es-CO" dirty="0"/>
              <a:t>En Sri Lanka (Ceilán) grupos de fanáticos budistas han hecho declaraciones amenazantes contra las iglesias evangélicas, acusadas de convertir a la fe cristiana a los habitantes de zonas remotas «mediante métodos coercitivos y bárbaros». Tal acusación es una calumnia, pero inflama los ánimos de los más exaltados, que atacan violentamente las iglesias. </a:t>
            </a:r>
          </a:p>
          <a:p>
            <a:pPr lvl="1"/>
            <a:r>
              <a:rPr lang="es-CO" sz="3000" dirty="0">
                <a:solidFill>
                  <a:srgbClr val="FF0000"/>
                </a:solidFill>
              </a:rPr>
              <a:t>Un ejemplo: el 18 de febrero del año en curso, un grupo de extremistas, armado de porras y machetes, interrumpió brutalmente el culto de una iglesia cristiana en el distrito de Hingurangoda. Los asaltantes amenazaron a los fieles si continuaban asistiendo a la iglesia y predicando el Evangelio. Uno de los líderes de la iglesia fue conducido a un templo budista de la localidad y golpeado gravemente.</a:t>
            </a:r>
          </a:p>
          <a:p>
            <a:endParaRPr lang="es-CO" dirty="0"/>
          </a:p>
        </p:txBody>
      </p:sp>
    </p:spTree>
    <p:extLst>
      <p:ext uri="{BB962C8B-B14F-4D97-AF65-F5344CB8AC3E}">
        <p14:creationId xmlns:p14="http://schemas.microsoft.com/office/powerpoint/2010/main" val="2511763955"/>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es-CO" dirty="0"/>
              <a:t>En Laos la persecución religiosa es promovida por el propio gobierno de la nación. En los últimos años los protestantes han sido blanco de su agresividad. En 1999 el régimen comunista laosiano declaró el cristianismo «</a:t>
            </a:r>
            <a:r>
              <a:rPr lang="es-CO" b="1" i="1" dirty="0"/>
              <a:t>el enemigo número uno del estado</a:t>
            </a:r>
            <a:r>
              <a:rPr lang="es-CO" dirty="0"/>
              <a:t>». </a:t>
            </a:r>
          </a:p>
          <a:p>
            <a:r>
              <a:rPr lang="es-CO" dirty="0">
                <a:solidFill>
                  <a:srgbClr val="FF0000"/>
                </a:solidFill>
              </a:rPr>
              <a:t>Y en el 2000 la iglesia obtuvo varias copias del formulario usado por las autoridades comunistas para forzar a los conversos cristianos a abjurar del cristianismo y jurar lealtad al estado. </a:t>
            </a:r>
          </a:p>
          <a:p>
            <a:r>
              <a:rPr lang="es-CO" dirty="0">
                <a:solidFill>
                  <a:srgbClr val="FF0000"/>
                </a:solidFill>
              </a:rPr>
              <a:t>La pena que se impone a quien se niega a ello es un tiempo indeterminado de duro encarcelamiento en condiciones extremadamente difíciles y miserables. El año pasado había alrededor de 60 cristianos encarcelados. </a:t>
            </a:r>
          </a:p>
          <a:p>
            <a:endParaRPr lang="es-CO" dirty="0"/>
          </a:p>
        </p:txBody>
      </p:sp>
    </p:spTree>
    <p:extLst>
      <p:ext uri="{BB962C8B-B14F-4D97-AF65-F5344CB8AC3E}">
        <p14:creationId xmlns:p14="http://schemas.microsoft.com/office/powerpoint/2010/main" val="231170699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10000"/>
          </a:bodyPr>
          <a:lstStyle/>
          <a:p>
            <a:r>
              <a:rPr lang="es-CO" dirty="0"/>
              <a:t>No menos adversa es la situación en Corea del Norte. Según un informe del Washington Post (10.04.2001), las condiciones de clandestinidad en que se desenvuelve la obra evangélica la hacen sumamente difícil, aunque no infructuosa. Antes de la partición había en el norte 3.000 iglesias; pero tras el triunfo comunista el gobierno cerró la mayoría de ellas. </a:t>
            </a:r>
          </a:p>
          <a:p>
            <a:endParaRPr lang="es-CO" dirty="0"/>
          </a:p>
          <a:p>
            <a:r>
              <a:rPr lang="es-CO" dirty="0"/>
              <a:t>En la Corea septentrional la mayor parte de iglesias locales forman parte de lo que se conoce como «Iglesia subterránea», no registrada oficialmente. Las «registradas» son pocas, y el gobierno las usa para su propaganda en el mundo exterior. Incluso, a fin de ofrecer una cara amable, las autoridades suelen invitar a sus cultos a los líderes eclesiásticos occidentales que visitan la capital. </a:t>
            </a:r>
          </a:p>
        </p:txBody>
      </p:sp>
    </p:spTree>
    <p:extLst>
      <p:ext uri="{BB962C8B-B14F-4D97-AF65-F5344CB8AC3E}">
        <p14:creationId xmlns:p14="http://schemas.microsoft.com/office/powerpoint/2010/main" val="231477585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048672"/>
          </a:xfrm>
          <a:noFill/>
          <a:ln w="9525" cap="flat" cmpd="sng" algn="ctr">
            <a:solidFill>
              <a:schemeClr val="accent2"/>
            </a:solidFill>
            <a:prstDash val="solid"/>
            <a:round/>
            <a:headEnd type="none" w="med" len="med"/>
            <a:tailEnd type="none" w="med" len="med"/>
          </a:ln>
          <a:effectLst>
            <a:glow rad="228600">
              <a:schemeClr val="accent2">
                <a:satMod val="175000"/>
                <a:alpha val="40000"/>
              </a:schemeClr>
            </a:glow>
          </a:effectLst>
        </p:spPr>
        <p:style>
          <a:lnRef idx="0">
            <a:scrgbClr r="0" g="0" b="0"/>
          </a:lnRef>
          <a:fillRef idx="0">
            <a:scrgbClr r="0" g="0" b="0"/>
          </a:fillRef>
          <a:effectRef idx="0">
            <a:scrgbClr r="0" g="0" b="0"/>
          </a:effectRef>
          <a:fontRef idx="minor">
            <a:schemeClr val="accent2"/>
          </a:fontRef>
        </p:style>
        <p:txBody>
          <a:bodyPr>
            <a:normAutofit fontScale="92500" lnSpcReduction="10000"/>
          </a:bodyPr>
          <a:lstStyle/>
          <a:p>
            <a:r>
              <a:rPr lang="es-CO" dirty="0"/>
              <a:t>También se ha reabierto un seminario con 12 estudiantes. El edificio es toda una alegoría. Al entrar, puede verse un cuadro con la imagen de Jesús a un lado. En frente, en el lugar más prominente, se ven los retratos obligatorios de Kim Il Sung y Kin Jonh Il. </a:t>
            </a:r>
          </a:p>
          <a:p>
            <a:endParaRPr lang="es-CO" dirty="0"/>
          </a:p>
          <a:p>
            <a:r>
              <a:rPr lang="es-CO" dirty="0"/>
              <a:t>Se nos ocurre una pregunta: ¿quién dirige la formación religiosa de los estudiantes, Jesús o los líderes comunistas?</a:t>
            </a:r>
          </a:p>
          <a:p>
            <a:r>
              <a:rPr lang="es-CO" dirty="0"/>
              <a:t>Se calcula que unos 6.000 cristianos, a causa de su fe, están recluidos en cárceles norcoreanas, con pocas esperanzas de liberación.</a:t>
            </a:r>
          </a:p>
          <a:p>
            <a:endParaRPr lang="es-CO" dirty="0"/>
          </a:p>
          <a:p>
            <a:endParaRPr lang="es-CO" dirty="0"/>
          </a:p>
        </p:txBody>
      </p:sp>
    </p:spTree>
    <p:extLst>
      <p:ext uri="{BB962C8B-B14F-4D97-AF65-F5344CB8AC3E}">
        <p14:creationId xmlns:p14="http://schemas.microsoft.com/office/powerpoint/2010/main" val="397696240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buNone/>
            </a:pPr>
            <a:r>
              <a:rPr lang="es-CO" dirty="0"/>
              <a:t>En el continente hispanoamericano, azotado por convulsiones políticas, también son muchos los creyentes que sufren alguna forma de oposición violenta, a pesar de que en la mayoría de países constitucionalmente se reconoce y defiende el respeto a la libertad religiosa. </a:t>
            </a:r>
          </a:p>
          <a:p>
            <a:pPr marL="400050" lvl="1" indent="0">
              <a:buNone/>
            </a:pPr>
            <a:r>
              <a:rPr lang="es-CO" dirty="0"/>
              <a:t>En Méjico (en el estado de Chiapas), a pesar de la actitud del gobierno -</a:t>
            </a:r>
            <a:r>
              <a:rPr lang="es-CO" b="1" dirty="0"/>
              <a:t>que defiende abiertamente la tolerancia y las buenas relaciones interreligiosas- </a:t>
            </a:r>
            <a:r>
              <a:rPr lang="es-CO" dirty="0"/>
              <a:t>y del obispo católico Arizmendi Esquivel, los evangélicos son objeto de graves vejámenes por parte de católicos fanáticos. </a:t>
            </a:r>
          </a:p>
          <a:p>
            <a:pPr marL="400050" lvl="1" indent="0">
              <a:buNone/>
            </a:pPr>
            <a:r>
              <a:rPr lang="es-CO" dirty="0">
                <a:solidFill>
                  <a:srgbClr val="FF0000"/>
                </a:solidFill>
              </a:rPr>
              <a:t>Considerados como protestantes, los adventistas han sufrido últimamente una auténtica persecución. Veinticinco familias, con un total de 138 personas, fueron obligadas a abandonar sus hogares en el pueblo de Justo Sierra. </a:t>
            </a:r>
          </a:p>
        </p:txBody>
      </p:sp>
    </p:spTree>
    <p:extLst>
      <p:ext uri="{BB962C8B-B14F-4D97-AF65-F5344CB8AC3E}">
        <p14:creationId xmlns:p14="http://schemas.microsoft.com/office/powerpoint/2010/main" val="270719376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p:spPr>
        <p:style>
          <a:lnRef idx="1">
            <a:schemeClr val="dk1"/>
          </a:lnRef>
          <a:fillRef idx="2">
            <a:schemeClr val="dk1"/>
          </a:fillRef>
          <a:effectRef idx="1">
            <a:schemeClr val="dk1"/>
          </a:effectRef>
          <a:fontRef idx="minor">
            <a:schemeClr val="dk1"/>
          </a:fontRef>
        </p:style>
        <p:txBody>
          <a:bodyPr>
            <a:normAutofit fontScale="77500" lnSpcReduction="20000"/>
          </a:bodyPr>
          <a:lstStyle/>
          <a:p>
            <a:r>
              <a:rPr lang="es-CO" dirty="0"/>
              <a:t>La intolerancia religiosa que se vive en algunas zonas de México, especialmente en el estado de Chiapas, sigue cobrándose víctimas de manera continua y brutal. En los últimos años muchos evangélicos han sido agredidos, han sufrido la destrucción de sus viviendas o la expulsión de sus comunidades, e incluso han sido asesinados o las mujeres violadas. El último incidente grave, registrado el pasado 26 de junio en Nachig, ha generado una denuncia formal ante la ONU. </a:t>
            </a:r>
          </a:p>
          <a:p>
            <a:pPr lvl="1"/>
            <a:r>
              <a:rPr lang="es-CO" dirty="0"/>
              <a:t>La localidad de Nachig se ha convertido en un centro de intolerancia religiosa. Allí, </a:t>
            </a:r>
            <a:r>
              <a:rPr lang="es-CO" u="sng" dirty="0">
                <a:solidFill>
                  <a:srgbClr val="FF0000"/>
                </a:solidFill>
              </a:rPr>
              <a:t>desde el año 2009, los evangélicos son privados de los servicios de luz, agua y teléfono </a:t>
            </a:r>
            <a:r>
              <a:rPr lang="es-CO" dirty="0"/>
              <a:t>“por no querer aceptar cooperaciones y cargos religiosos que atentan contra sus principios y libertades, garantizadas por la Constitución”, </a:t>
            </a:r>
          </a:p>
          <a:p>
            <a:pPr lvl="1"/>
            <a:r>
              <a:rPr lang="es-CO" dirty="0"/>
              <a:t>Las personas evangélicas de Nachig ya han sufrido agresiones físicas, </a:t>
            </a:r>
            <a:r>
              <a:rPr lang="es-CO" dirty="0">
                <a:solidFill>
                  <a:srgbClr val="FF0000"/>
                </a:solidFill>
              </a:rPr>
              <a:t>la quema de sus vehículos y de un templo, así como la expulsión de la comunidad con la complicidad de las autoridades locales</a:t>
            </a:r>
            <a:r>
              <a:rPr lang="es-CO" dirty="0"/>
              <a:t>. Algunos cristianos han podido regresar a sus hogares, “condicionados, sin poder profesar su fe libremente”. </a:t>
            </a:r>
          </a:p>
          <a:p>
            <a:endParaRPr lang="es-CO" dirty="0"/>
          </a:p>
          <a:p>
            <a:endParaRPr lang="es-CO" dirty="0"/>
          </a:p>
        </p:txBody>
      </p:sp>
    </p:spTree>
    <p:extLst>
      <p:ext uri="{BB962C8B-B14F-4D97-AF65-F5344CB8AC3E}">
        <p14:creationId xmlns:p14="http://schemas.microsoft.com/office/powerpoint/2010/main" val="18899048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75166"/>
            <a:ext cx="2746648" cy="1012973"/>
          </a:xfrm>
        </p:spPr>
        <p:style>
          <a:lnRef idx="0">
            <a:schemeClr val="accent2"/>
          </a:lnRef>
          <a:fillRef idx="3">
            <a:schemeClr val="accent2"/>
          </a:fillRef>
          <a:effectRef idx="3">
            <a:schemeClr val="accent2"/>
          </a:effectRef>
          <a:fontRef idx="minor">
            <a:schemeClr val="lt1"/>
          </a:fontRef>
        </p:style>
        <p:txBody>
          <a:bodyPr>
            <a:normAutofit/>
          </a:bodyPr>
          <a:lstStyle/>
          <a:p>
            <a:r>
              <a:rPr lang="es-CO" sz="2400" b="1" dirty="0"/>
              <a:t>Ver </a:t>
            </a:r>
            <a:r>
              <a:rPr lang="es-CO" sz="2200" b="1" dirty="0"/>
              <a:t>Ap.12,17, 14:12. </a:t>
            </a:r>
            <a:br>
              <a:rPr lang="es-CO" sz="2200" b="1" dirty="0"/>
            </a:br>
            <a:r>
              <a:rPr lang="es-CO" sz="2200" b="1" dirty="0"/>
              <a:t>ESTE ES REMANENTE </a:t>
            </a:r>
            <a:endParaRPr lang="es-CO" b="1" dirty="0"/>
          </a:p>
        </p:txBody>
      </p:sp>
      <p:sp>
        <p:nvSpPr>
          <p:cNvPr id="3" name="Marcador de contenido 2"/>
          <p:cNvSpPr>
            <a:spLocks noGrp="1"/>
          </p:cNvSpPr>
          <p:nvPr>
            <p:ph idx="1"/>
          </p:nvPr>
        </p:nvSpPr>
        <p:spPr>
          <a:xfrm>
            <a:off x="457200" y="5373216"/>
            <a:ext cx="8229600" cy="1152128"/>
          </a:xfrm>
        </p:spPr>
        <p:style>
          <a:lnRef idx="0">
            <a:schemeClr val="accent2"/>
          </a:lnRef>
          <a:fillRef idx="3">
            <a:schemeClr val="accent2"/>
          </a:fillRef>
          <a:effectRef idx="3">
            <a:schemeClr val="accent2"/>
          </a:effectRef>
          <a:fontRef idx="minor">
            <a:schemeClr val="lt1"/>
          </a:fontRef>
        </p:style>
        <p:txBody>
          <a:bodyPr>
            <a:normAutofit/>
          </a:bodyPr>
          <a:lstStyle/>
          <a:p>
            <a:pPr marL="0" indent="0" algn="ctr">
              <a:buNone/>
            </a:pPr>
            <a:r>
              <a:rPr lang="es-CO" sz="2800" b="1" dirty="0"/>
              <a:t>Poco antes de la 2VC la persecución será mundial, debido a la imposición de la ley dominical.</a:t>
            </a:r>
          </a:p>
        </p:txBody>
      </p:sp>
      <p:pic>
        <p:nvPicPr>
          <p:cNvPr id="4" name="Imagen 3"/>
          <p:cNvPicPr>
            <a:picLocks noChangeAspect="1"/>
          </p:cNvPicPr>
          <p:nvPr/>
        </p:nvPicPr>
        <p:blipFill>
          <a:blip r:embed="rId2"/>
          <a:stretch>
            <a:fillRect/>
          </a:stretch>
        </p:blipFill>
        <p:spPr>
          <a:xfrm>
            <a:off x="457200" y="1651280"/>
            <a:ext cx="2746648" cy="3429297"/>
          </a:xfrm>
          <a:prstGeom prst="rect">
            <a:avLst/>
          </a:prstGeom>
        </p:spPr>
      </p:pic>
      <p:pic>
        <p:nvPicPr>
          <p:cNvPr id="5" name="Imagen 4"/>
          <p:cNvPicPr>
            <a:picLocks noChangeAspect="1"/>
          </p:cNvPicPr>
          <p:nvPr/>
        </p:nvPicPr>
        <p:blipFill>
          <a:blip r:embed="rId3"/>
          <a:stretch>
            <a:fillRect/>
          </a:stretch>
        </p:blipFill>
        <p:spPr>
          <a:xfrm>
            <a:off x="3419872" y="375167"/>
            <a:ext cx="5472608" cy="4705411"/>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23328068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3528" y="332656"/>
            <a:ext cx="8229600" cy="6225555"/>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a:bodyPr>
          <a:lstStyle/>
          <a:p>
            <a:r>
              <a:rPr lang="es-CO" dirty="0"/>
              <a:t>Según Nuevo Siglo, revista del Consejo Latinoamericano de Iglesias, </a:t>
            </a:r>
            <a:r>
              <a:rPr lang="es-CO" dirty="0">
                <a:solidFill>
                  <a:srgbClr val="FF0000"/>
                </a:solidFill>
              </a:rPr>
              <a:t>en uno de los templos adventistas los creyentes fueron atacados con palos y a golpes el 23 de febrero último. </a:t>
            </a:r>
          </a:p>
          <a:p>
            <a:pPr lvl="1"/>
            <a:r>
              <a:rPr lang="es-CO" dirty="0"/>
              <a:t>Nuevo Siglo añade: «Los indígenas evangélicos del sureño estado de Chiapas, que constituyen la tercera parte de la población del estado, sufren desde hace tres décadas la persecución por parte de los tradicionalistas católicos y de los "caciques" locales... </a:t>
            </a:r>
            <a:r>
              <a:rPr lang="es-CO" u="sng" dirty="0"/>
              <a:t>Miles de evangélicos han tenido que abandonar sus aldeas y refugiarse en las ciudades</a:t>
            </a:r>
            <a:r>
              <a:rPr lang="es-CO" dirty="0"/>
              <a:t>.» (Núm. Abril 2001).</a:t>
            </a:r>
          </a:p>
          <a:p>
            <a:endParaRPr lang="es-CO" dirty="0"/>
          </a:p>
        </p:txBody>
      </p:sp>
    </p:spTree>
    <p:extLst>
      <p:ext uri="{BB962C8B-B14F-4D97-AF65-F5344CB8AC3E}">
        <p14:creationId xmlns:p14="http://schemas.microsoft.com/office/powerpoint/2010/main" val="2653242931"/>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buNone/>
            </a:pPr>
            <a:r>
              <a:rPr lang="es-CO" dirty="0"/>
              <a:t>Los ejemplos reseñados no son una exposición exhaustiva de la persecución contra los cristianos. Podrían añadirse otros casos. Casi semanalmente se reciben noticias relativas a nuevos casos de intolerancia religiosa. Pero los mencionados son suficientes para ver que cientos de miles de hermanos nuestros están sufriendo en muchos países el «aborrecimiento» y las más variadas formas de agresión a causa de su fe. </a:t>
            </a:r>
          </a:p>
          <a:p>
            <a:pPr marL="0" indent="0">
              <a:buNone/>
            </a:pPr>
            <a:endParaRPr lang="es-CO" dirty="0"/>
          </a:p>
          <a:p>
            <a:pPr marL="400050" lvl="1" indent="0">
              <a:buNone/>
            </a:pPr>
            <a:r>
              <a:rPr lang="es-CO" sz="3000" dirty="0"/>
              <a:t>Ejemplos: </a:t>
            </a:r>
            <a:r>
              <a:rPr lang="es-CO" sz="3000" dirty="0">
                <a:solidFill>
                  <a:srgbClr val="FF0000"/>
                </a:solidFill>
              </a:rPr>
              <a:t>Un adventista no es admitido en la empresa por no trabajar en sábado. Y lo mismo sucede en las escuelas, colegios y universidades, con los estudiantes</a:t>
            </a:r>
            <a:r>
              <a:rPr lang="es-CO" sz="3000" dirty="0"/>
              <a:t>. Esto es claramente “</a:t>
            </a:r>
            <a:r>
              <a:rPr lang="es-CO" sz="3000" u="sng" dirty="0"/>
              <a:t>discriminación religiosa</a:t>
            </a:r>
            <a:r>
              <a:rPr lang="es-CO" sz="3000" dirty="0"/>
              <a:t>”. A pesar de que la constitución del país lo prohíbe.</a:t>
            </a:r>
          </a:p>
        </p:txBody>
      </p:sp>
    </p:spTree>
    <p:extLst>
      <p:ext uri="{BB962C8B-B14F-4D97-AF65-F5344CB8AC3E}">
        <p14:creationId xmlns:p14="http://schemas.microsoft.com/office/powerpoint/2010/main" val="33093644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fontScale="90000"/>
          </a:bodyPr>
          <a:lstStyle/>
          <a:p>
            <a:r>
              <a:rPr lang="es-CO" b="1" i="1" dirty="0"/>
              <a:t>Sin embargo la Palabra de Dios dice:</a:t>
            </a:r>
          </a:p>
        </p:txBody>
      </p:sp>
      <p:sp>
        <p:nvSpPr>
          <p:cNvPr id="3" name="Marcador de contenido 2"/>
          <p:cNvSpPr>
            <a:spLocks noGrp="1"/>
          </p:cNvSpPr>
          <p:nvPr>
            <p:ph idx="1"/>
          </p:nvPr>
        </p:nvSpPr>
        <p:spPr>
          <a:xfrm>
            <a:off x="457200" y="1600200"/>
            <a:ext cx="8229600" cy="5069160"/>
          </a:xfrm>
          <a:effectLst>
            <a:glow rad="101600">
              <a:schemeClr val="tx1">
                <a:alpha val="6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lstStyle/>
          <a:p>
            <a:pPr lvl="1"/>
            <a:endParaRPr lang="es-CO" sz="3200" dirty="0"/>
          </a:p>
          <a:p>
            <a:pPr lvl="1"/>
            <a:r>
              <a:rPr lang="es-CO" sz="3200" dirty="0"/>
              <a:t>Y desde los días de Juan el Bautista hasta ahora al reino de los cielos se hace fuerza; y los </a:t>
            </a:r>
            <a:r>
              <a:rPr lang="es-CO" sz="3200" u="sng" dirty="0"/>
              <a:t>valientes lo arrebatan</a:t>
            </a:r>
            <a:r>
              <a:rPr lang="es-CO" sz="3200" dirty="0"/>
              <a:t>. </a:t>
            </a:r>
            <a:r>
              <a:rPr lang="es-CO" sz="3200" dirty="0">
                <a:solidFill>
                  <a:srgbClr val="FF0000"/>
                </a:solidFill>
              </a:rPr>
              <a:t>(Mat.11:12).</a:t>
            </a:r>
          </a:p>
          <a:p>
            <a:pPr lvl="1"/>
            <a:endParaRPr lang="es-CO" sz="3200" dirty="0"/>
          </a:p>
          <a:p>
            <a:pPr lvl="1"/>
            <a:r>
              <a:rPr lang="es-CO" sz="3200" dirty="0"/>
              <a:t>Y por haberse multiplicado la maldad, el amor de muchos se resfriará. </a:t>
            </a:r>
            <a:r>
              <a:rPr lang="es-CO" sz="3200" u="sng" dirty="0"/>
              <a:t>Mas el que perseverare hasta el fin, éste será salvo</a:t>
            </a:r>
            <a:r>
              <a:rPr lang="es-CO" sz="3200" dirty="0"/>
              <a:t>. </a:t>
            </a:r>
            <a:r>
              <a:rPr lang="es-CO" sz="3200" dirty="0">
                <a:solidFill>
                  <a:srgbClr val="FF0000"/>
                </a:solidFill>
              </a:rPr>
              <a:t>(Mat.24:12,13).</a:t>
            </a:r>
          </a:p>
          <a:p>
            <a:endParaRPr lang="es-CO" dirty="0"/>
          </a:p>
        </p:txBody>
      </p:sp>
    </p:spTree>
    <p:extLst>
      <p:ext uri="{BB962C8B-B14F-4D97-AF65-F5344CB8AC3E}">
        <p14:creationId xmlns:p14="http://schemas.microsoft.com/office/powerpoint/2010/main" val="14508911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r>
              <a:rPr lang="es-CO" sz="3600" b="1" i="1" dirty="0"/>
              <a:t>¿Cuál es mayor necesidad del mundo hoy? </a:t>
            </a:r>
          </a:p>
        </p:txBody>
      </p:sp>
      <p:sp>
        <p:nvSpPr>
          <p:cNvPr id="3" name="Marcador de contenido 2"/>
          <p:cNvSpPr>
            <a:spLocks noGrp="1"/>
          </p:cNvSpPr>
          <p:nvPr>
            <p:ph idx="1"/>
          </p:nvPr>
        </p:nvSpPr>
        <p:spPr>
          <a:xfrm>
            <a:off x="457200" y="1600200"/>
            <a:ext cx="8229600" cy="4997152"/>
          </a:xfrm>
          <a:effectLst>
            <a:glow rad="228600">
              <a:schemeClr val="accent2">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fontScale="85000" lnSpcReduction="20000"/>
          </a:bodyPr>
          <a:lstStyle/>
          <a:p>
            <a:pPr marL="0" indent="0" algn="ctr">
              <a:buNone/>
            </a:pPr>
            <a:r>
              <a:rPr lang="es-CO" b="1" i="1" dirty="0"/>
              <a:t>“La mayor necesidad del mundo es la de hombres que no se vendan ni se compren; hombres que sean sinceros y honrados en lo más íntimo de sus almas; </a:t>
            </a:r>
          </a:p>
          <a:p>
            <a:pPr marL="0" indent="0" algn="ctr">
              <a:buNone/>
            </a:pPr>
            <a:r>
              <a:rPr lang="es-CO" b="1" i="1" dirty="0"/>
              <a:t>hombres que no teman dar al pecado el nombre que le corresponde; hombres cuya conciencia sea tan leal al deber como la brújula al polo; hombres que se mantengan de parte de la justicia aunque se desplomen los cielos". </a:t>
            </a:r>
          </a:p>
          <a:p>
            <a:pPr marL="0" indent="0" algn="ctr">
              <a:buNone/>
            </a:pPr>
            <a:endParaRPr lang="es-CO" dirty="0"/>
          </a:p>
          <a:p>
            <a:pPr marL="0" indent="0" algn="ctr">
              <a:buNone/>
            </a:pPr>
            <a:r>
              <a:rPr lang="es-CO" dirty="0"/>
              <a:t>Queridos hermanos y hermanas: Hoy cuando estamos tan cerca de la 2VC, oremos por todos aquellos que están pasando por tribulaciones por causa de su fe en la Palabra de Dios. Y que Dios nos de el poder del ES, para serle fiel bajo cualquier circunstancia. Amen.  </a:t>
            </a:r>
          </a:p>
        </p:txBody>
      </p:sp>
    </p:spTree>
    <p:extLst>
      <p:ext uri="{BB962C8B-B14F-4D97-AF65-F5344CB8AC3E}">
        <p14:creationId xmlns:p14="http://schemas.microsoft.com/office/powerpoint/2010/main" val="137374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1920</TotalTime>
  <Words>3133</Words>
  <Application>Microsoft Office PowerPoint</Application>
  <PresentationFormat>Presentación en pantalla (4:3)</PresentationFormat>
  <Paragraphs>103</Paragraphs>
  <Slides>30</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30</vt:i4>
      </vt:variant>
    </vt:vector>
  </HeadingPairs>
  <TitlesOfParts>
    <vt:vector size="34" baseType="lpstr">
      <vt:lpstr>Arial</vt:lpstr>
      <vt:lpstr>Bell MT</vt:lpstr>
      <vt:lpstr>Calibri</vt:lpstr>
      <vt:lpstr>Tema de Office</vt:lpstr>
      <vt:lpstr>INTOLERANCIA CRISTIANA</vt:lpstr>
      <vt:lpstr>La persecución de los verdaderos cristianos.</vt:lpstr>
      <vt:lpstr>Presentación de PowerPoint</vt:lpstr>
      <vt:lpstr>Presentación de PowerPoint</vt:lpstr>
      <vt:lpstr>Lamentablemente, el cristianos está dividido. La confusión de lenguas, realizada en Gen.11:7, representa las diferentes ideologías.</vt:lpstr>
      <vt:lpstr>Presentación de PowerPoint</vt:lpstr>
      <vt:lpstr>Las palabras de Jesús se cumplieron más tarde con Esteban y Jacobo. </vt:lpstr>
      <vt:lpstr>Presentación de PowerPoint</vt:lpstr>
      <vt:lpstr>En ese tiempo espantoso, muchos cristianos fueron sacrificados como antorchas humanas, sin misericordia.</vt:lpstr>
      <vt:lpstr>Presentación de PowerPoint</vt:lpstr>
      <vt:lpstr>La persecución de Diocleciano, también llamada «Gran Persecución», fue la última y quizá más sangrienta persecución a los cristianos en el Imperio romano.</vt:lpstr>
      <vt:lpstr>Presentación de PowerPoint</vt:lpstr>
      <vt:lpstr>Presentación de PowerPoint</vt:lpstr>
      <vt:lpstr>Os echarán de las sinagogas; y aun viene la hora, cuando cualquiera que os matare, pensará que hace servicio a Dios (Juan 16:2).</vt:lpstr>
      <vt:lpstr>Presentación de PowerPoint</vt:lpstr>
      <vt:lpstr>Presentación de PowerPoint</vt:lpstr>
      <vt:lpstr>Presentación de PowerPoint</vt:lpstr>
      <vt:lpstr>Presentación de PowerPoint</vt:lpstr>
      <vt:lpstr>Las Palabras de Cristo se cumplen aún hoy día en el mundo</vt:lpstr>
      <vt:lpstr>Presentación de PowerPoint</vt:lpstr>
      <vt:lpstr>Presentación de PowerPoint</vt:lpstr>
      <vt:lpstr>Presentación de PowerPoint</vt:lpstr>
      <vt:lpstr>Presentación de PowerPoint</vt:lpstr>
      <vt:lpstr>Presentación de PowerPoint</vt:lpstr>
      <vt:lpstr>Presentación de PowerPoint</vt:lpstr>
      <vt:lpstr>Ver Ap.12,17, 14:12.  ESTE ES REMANENTE </vt:lpstr>
      <vt:lpstr>Presentación de PowerPoint</vt:lpstr>
      <vt:lpstr>Presentación de PowerPoint</vt:lpstr>
      <vt:lpstr>Sin embargo la Palabra de Dios dice:</vt:lpstr>
      <vt:lpstr>¿Cuál es mayor necesidad del mundo hoy?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INTOLERANCIA CRISTIANA</dc:title>
  <dc:creator>FAMILIA FIERRO CH</dc:creator>
  <cp:lastModifiedBy>Usuario</cp:lastModifiedBy>
  <cp:revision>114</cp:revision>
  <dcterms:created xsi:type="dcterms:W3CDTF">2014-01-19T23:29:45Z</dcterms:created>
  <dcterms:modified xsi:type="dcterms:W3CDTF">2017-02-05T22:20:43Z</dcterms:modified>
</cp:coreProperties>
</file>